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04" y="-3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85070C5-6C6B-F140-A91B-14EBA5A1E795}"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87723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5070C5-6C6B-F140-A91B-14EBA5A1E795}"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224259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5070C5-6C6B-F140-A91B-14EBA5A1E795}"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551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5070C5-6C6B-F140-A91B-14EBA5A1E795}"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1931837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5070C5-6C6B-F140-A91B-14EBA5A1E795}"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244892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85070C5-6C6B-F140-A91B-14EBA5A1E795}" type="datetimeFigureOut">
              <a:rPr lang="en-US" smtClean="0"/>
              <a:t>31/10/14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188060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85070C5-6C6B-F140-A91B-14EBA5A1E795}" type="datetimeFigureOut">
              <a:rPr lang="en-US" smtClean="0"/>
              <a:t>31/10/14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130597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5070C5-6C6B-F140-A91B-14EBA5A1E795}" type="datetimeFigureOut">
              <a:rPr lang="en-US" smtClean="0"/>
              <a:t>31/10/14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36134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070C5-6C6B-F140-A91B-14EBA5A1E795}" type="datetimeFigureOut">
              <a:rPr lang="en-US" smtClean="0"/>
              <a:t>31/10/14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1370318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5070C5-6C6B-F140-A91B-14EBA5A1E795}" type="datetimeFigureOut">
              <a:rPr lang="en-US" smtClean="0"/>
              <a:t>31/10/14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380711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5070C5-6C6B-F140-A91B-14EBA5A1E795}" type="datetimeFigureOut">
              <a:rPr lang="en-US" smtClean="0"/>
              <a:t>31/10/14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C43463-E518-E448-8AB2-55286D8D6B8A}" type="slidenum">
              <a:rPr lang="en-US" smtClean="0"/>
              <a:t>‹#›</a:t>
            </a:fld>
            <a:endParaRPr lang="en-US"/>
          </a:p>
        </p:txBody>
      </p:sp>
    </p:spTree>
    <p:extLst>
      <p:ext uri="{BB962C8B-B14F-4D97-AF65-F5344CB8AC3E}">
        <p14:creationId xmlns:p14="http://schemas.microsoft.com/office/powerpoint/2010/main" val="896779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070C5-6C6B-F140-A91B-14EBA5A1E795}" type="datetimeFigureOut">
              <a:rPr lang="en-US" smtClean="0"/>
              <a:t>31/10/14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C43463-E518-E448-8AB2-55286D8D6B8A}" type="slidenum">
              <a:rPr lang="en-US" smtClean="0"/>
              <a:t>‹#›</a:t>
            </a:fld>
            <a:endParaRPr lang="en-US"/>
          </a:p>
        </p:txBody>
      </p:sp>
    </p:spTree>
    <p:extLst>
      <p:ext uri="{BB962C8B-B14F-4D97-AF65-F5344CB8AC3E}">
        <p14:creationId xmlns:p14="http://schemas.microsoft.com/office/powerpoint/2010/main" val="322679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earningspy.co.uk/featured/planning-lessons-lessons-ive-learned-about-how-to-plan/" TargetMode="External"/><Relationship Id="rId4" Type="http://schemas.openxmlformats.org/officeDocument/2006/relationships/hyperlink" Target="http://www.lovelearningideas.com/assessment-feedback" TargetMode="External"/><Relationship Id="rId1" Type="http://schemas.openxmlformats.org/officeDocument/2006/relationships/slideLayout" Target="../slideLayouts/slideLayout4.xml"/><Relationship Id="rId2" Type="http://schemas.openxmlformats.org/officeDocument/2006/relationships/hyperlink" Target="http://mrocallaghanedu.wordpress.com/2014/05/23/tmcoop-presentation-raising-attainment-at-ks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agmaticreform.wordpress.com/2014/02/15/cult-of-variety/" TargetMode="External"/><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hyperlink" Target="http://classteaching.wordpress.com/2014/09/13/mythbus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dinglearner.me/2013/06/15/consistently-good-to-outstanding/" TargetMode="External"/><Relationship Id="rId3" Type="http://schemas.openxmlformats.org/officeDocument/2006/relationships/hyperlink" Target="http://headguruteacher.com/category/teaching-and-learning/great-less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mrocallaghanedu.wordpress.com/2014/05/23/tmcoop-presentation-raising-attainment-at-ks4/" TargetMode="External"/><Relationship Id="rId4" Type="http://schemas.openxmlformats.org/officeDocument/2006/relationships/hyperlink" Target="http://leadinglearner.me/2014/10/04/diy-teaching-cpd-excellence-and-evidence/" TargetMode="External"/><Relationship Id="rId5"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hyperlink" Target="https://www.youtube.com/watch?v=hqh1MRWZjm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headguruteacher.com/2013/02/13/great-lessons-6-explaining/" TargetMode="External"/><Relationship Id="rId5" Type="http://schemas.openxmlformats.org/officeDocument/2006/relationships/hyperlink" Target="http://www.learningspy.co.uk/category/teaching-sequence/" TargetMode="External"/><Relationship Id="rId1" Type="http://schemas.openxmlformats.org/officeDocument/2006/relationships/slideLayout" Target="../slideLayouts/slideLayout4.xml"/><Relationship Id="rId2" Type="http://schemas.openxmlformats.org/officeDocument/2006/relationships/hyperlink" Target="http://www.danielwillingham.com/daniel-willingham-science-and-education-blo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ovelearningideas.com/teaching" TargetMode="External"/><Relationship Id="rId4" Type="http://schemas.openxmlformats.org/officeDocument/2006/relationships/hyperlink" Target="http://www.lovelearningideas.com" TargetMode="External"/><Relationship Id="rId5" Type="http://schemas.openxmlformats.org/officeDocument/2006/relationships/hyperlink" Target="http://pragmaticreform.wordpress.com/2014/04/06/3-apps-cognitive-science/" TargetMode="External"/><Relationship Id="rId6"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hyperlink" Target="http://pragmaticreform.wordpress.com/2013/02/02/direct-instructio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pragmaticreform.wordpress.com/2013/02/02/direct-instruction/" TargetMode="External"/><Relationship Id="rId4" Type="http://schemas.openxmlformats.org/officeDocument/2006/relationships/hyperlink" Target="http://pragmaticreform.wordpress.com/2014/04/12/mcqdesign/" TargetMode="External"/><Relationship Id="rId5" Type="http://schemas.openxmlformats.org/officeDocument/2006/relationships/hyperlink" Target="http://classteaching.wordpress.com/if-you-do-one-thing-this-week/" TargetMode="External"/><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hyperlink" Target="http://www.huntingenglish.com/2012/11/10/questioning-top-ten-strategi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headguruteacher.com/2013/12/27/teach-to-the-top/" TargetMode="External"/><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hyperlink" Target="http://www.lovelearningideas.com/sc-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lovelearningideas.com/teach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Ingredients for </a:t>
            </a:r>
            <a:r>
              <a:rPr lang="en-US" dirty="0" smtClean="0"/>
              <a:t>Learning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464488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9. Use marking as planning sensibly</a:t>
            </a:r>
            <a:endParaRPr lang="en-US" sz="3200" dirty="0"/>
          </a:p>
        </p:txBody>
      </p:sp>
      <p:sp>
        <p:nvSpPr>
          <p:cNvPr id="3" name="Content Placeholder 2"/>
          <p:cNvSpPr>
            <a:spLocks noGrp="1"/>
          </p:cNvSpPr>
          <p:nvPr>
            <p:ph sz="half" idx="1"/>
          </p:nvPr>
        </p:nvSpPr>
        <p:spPr>
          <a:xfrm>
            <a:off x="457200" y="1600200"/>
            <a:ext cx="4038600" cy="5083739"/>
          </a:xfrm>
        </p:spPr>
        <p:txBody>
          <a:bodyPr>
            <a:normAutofit/>
          </a:bodyPr>
          <a:lstStyle/>
          <a:p>
            <a:r>
              <a:rPr lang="en-US" sz="1600" dirty="0" smtClean="0"/>
              <a:t>Use feedback smartly (see next slide)</a:t>
            </a:r>
          </a:p>
          <a:p>
            <a:r>
              <a:rPr lang="en-US" sz="1600" dirty="0" smtClean="0"/>
              <a:t>Consider using collaborative marking to reflect on teaching and learning</a:t>
            </a:r>
          </a:p>
          <a:p>
            <a:r>
              <a:rPr lang="en-US" sz="1600" dirty="0" smtClean="0"/>
              <a:t>Consider Ron Berger’s idea of having just 2 grades: ‘Excellent’ and ‘Not Finished’</a:t>
            </a:r>
          </a:p>
          <a:p>
            <a:r>
              <a:rPr lang="en-US" sz="1600" dirty="0" smtClean="0"/>
              <a:t>Rather than giving students a grade, tell them how many marks away they are from their target grade or an A* </a:t>
            </a:r>
            <a:r>
              <a:rPr lang="en-US" sz="1600" dirty="0" smtClean="0">
                <a:hlinkClick r:id="rId2"/>
              </a:rPr>
              <a:t>@</a:t>
            </a:r>
            <a:r>
              <a:rPr lang="en-US" sz="1600" dirty="0" err="1" smtClean="0">
                <a:hlinkClick r:id="rId2"/>
              </a:rPr>
              <a:t>mrocallaghan_edu</a:t>
            </a:r>
            <a:r>
              <a:rPr lang="en-US" sz="1600" dirty="0" smtClean="0">
                <a:hlinkClick r:id="rId2"/>
              </a:rPr>
              <a:t> </a:t>
            </a:r>
            <a:endParaRPr lang="en-US" sz="1600" dirty="0" smtClean="0"/>
          </a:p>
          <a:p>
            <a:endParaRPr lang="en-US" sz="1600" dirty="0" smtClean="0"/>
          </a:p>
          <a:p>
            <a:pPr marL="0" indent="0">
              <a:buNone/>
            </a:pPr>
            <a:r>
              <a:rPr lang="en-US" sz="1600" dirty="0" smtClean="0"/>
              <a:t>More ideas </a:t>
            </a:r>
            <a:r>
              <a:rPr lang="en-US" sz="1600" dirty="0" smtClean="0">
                <a:hlinkClick r:id="rId3"/>
              </a:rPr>
              <a:t>@learningspy </a:t>
            </a:r>
            <a:r>
              <a:rPr lang="en-US" sz="1600" dirty="0" smtClean="0"/>
              <a:t>and Strategies for Quick and Effective Feedback </a:t>
            </a:r>
            <a:r>
              <a:rPr lang="en-US" sz="1600" dirty="0" smtClean="0">
                <a:hlinkClick r:id="rId4"/>
              </a:rPr>
              <a:t>@</a:t>
            </a:r>
            <a:r>
              <a:rPr lang="en-US" sz="1600" dirty="0" err="1" smtClean="0">
                <a:hlinkClick r:id="rId4"/>
              </a:rPr>
              <a:t>lovelearningideas.com</a:t>
            </a:r>
            <a:endParaRPr lang="en-US" sz="1600" dirty="0" smtClean="0">
              <a:solidFill>
                <a:srgbClr val="FF0000"/>
              </a:solidFill>
            </a:endParaRPr>
          </a:p>
          <a:p>
            <a:pPr marL="0" indent="0">
              <a:buNone/>
            </a:pPr>
            <a:endParaRPr lang="en-US" sz="2100" dirty="0"/>
          </a:p>
          <a:p>
            <a:pPr marL="0" indent="0">
              <a:buNone/>
            </a:pPr>
            <a:endParaRPr lang="en-US" sz="1800" dirty="0"/>
          </a:p>
          <a:p>
            <a:pPr marL="0" indent="0">
              <a:buNone/>
            </a:pPr>
            <a:endParaRPr lang="en-US" sz="18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438934467"/>
              </p:ext>
            </p:extLst>
          </p:nvPr>
        </p:nvGraphicFramePr>
        <p:xfrm>
          <a:off x="4648200" y="1600200"/>
          <a:ext cx="4038600" cy="1483360"/>
        </p:xfrm>
        <a:graphic>
          <a:graphicData uri="http://schemas.openxmlformats.org/drawingml/2006/table">
            <a:tbl>
              <a:tblPr firstRow="1" bandRow="1">
                <a:tableStyleId>{5C22544A-7EE6-4342-B048-85BDC9FD1C3A}</a:tableStyleId>
              </a:tblPr>
              <a:tblGrid>
                <a:gridCol w="824003"/>
                <a:gridCol w="1195297"/>
                <a:gridCol w="1009650"/>
                <a:gridCol w="1009650"/>
              </a:tblGrid>
              <a:tr h="370840">
                <a:tc rowSpan="3">
                  <a:txBody>
                    <a:bodyPr/>
                    <a:lstStyle/>
                    <a:p>
                      <a:r>
                        <a:rPr lang="en-US" dirty="0" smtClean="0"/>
                        <a:t>Name</a:t>
                      </a:r>
                      <a:endParaRPr lang="en-US" dirty="0"/>
                    </a:p>
                  </a:txBody>
                  <a:tcPr>
                    <a:solidFill>
                      <a:srgbClr val="F79646"/>
                    </a:solidFill>
                  </a:tcPr>
                </a:tc>
                <a:tc gridSpan="3">
                  <a:txBody>
                    <a:bodyPr/>
                    <a:lstStyle/>
                    <a:p>
                      <a:pPr algn="ctr"/>
                      <a:r>
                        <a:rPr lang="en-US" dirty="0" smtClean="0"/>
                        <a:t>Concept MOT</a:t>
                      </a:r>
                      <a:endParaRPr lang="en-US" dirty="0"/>
                    </a:p>
                  </a:txBody>
                  <a:tcPr>
                    <a:solidFill>
                      <a:srgbClr val="F79646"/>
                    </a:solidFill>
                  </a:tcPr>
                </a:tc>
                <a:tc hMerge="1">
                  <a:txBody>
                    <a:bodyPr/>
                    <a:lstStyle/>
                    <a:p>
                      <a:endParaRPr lang="en-US" dirty="0"/>
                    </a:p>
                  </a:txBody>
                  <a:tcPr/>
                </a:tc>
                <a:tc hMerge="1">
                  <a:txBody>
                    <a:bodyPr/>
                    <a:lstStyle/>
                    <a:p>
                      <a:endParaRPr lang="en-US" dirty="0"/>
                    </a:p>
                  </a:txBody>
                  <a:tcPr/>
                </a:tc>
              </a:tr>
              <a:tr h="370840">
                <a:tc vMerge="1">
                  <a:txBody>
                    <a:bodyPr/>
                    <a:lstStyle/>
                    <a:p>
                      <a:endParaRPr lang="en-US" dirty="0"/>
                    </a:p>
                  </a:txBody>
                  <a:tcPr>
                    <a:solidFill>
                      <a:srgbClr val="F79646"/>
                    </a:solidFill>
                  </a:tcPr>
                </a:tc>
                <a:tc gridSpan="3">
                  <a:txBody>
                    <a:bodyPr/>
                    <a:lstStyle/>
                    <a:p>
                      <a:pPr algn="ctr"/>
                      <a:r>
                        <a:rPr lang="en-US" dirty="0" smtClean="0"/>
                        <a:t>Concept 1:</a:t>
                      </a:r>
                      <a:endParaRPr lang="en-US" dirty="0"/>
                    </a:p>
                  </a:txBody>
                  <a:tcPr>
                    <a:solidFill>
                      <a:srgbClr val="F79646"/>
                    </a:solidFill>
                  </a:tcPr>
                </a:tc>
                <a:tc hMerge="1">
                  <a:txBody>
                    <a:bodyPr/>
                    <a:lstStyle/>
                    <a:p>
                      <a:endParaRPr lang="en-US"/>
                    </a:p>
                  </a:txBody>
                  <a:tcPr/>
                </a:tc>
                <a:tc hMerge="1">
                  <a:txBody>
                    <a:bodyPr/>
                    <a:lstStyle/>
                    <a:p>
                      <a:endParaRPr lang="en-US"/>
                    </a:p>
                  </a:txBody>
                  <a:tcPr/>
                </a:tc>
              </a:tr>
              <a:tr h="370840">
                <a:tc vMerge="1">
                  <a:txBody>
                    <a:bodyPr/>
                    <a:lstStyle/>
                    <a:p>
                      <a:endParaRPr lang="en-US" dirty="0"/>
                    </a:p>
                  </a:txBody>
                  <a:tcPr>
                    <a:solidFill>
                      <a:srgbClr val="F79646"/>
                    </a:solidFill>
                  </a:tcPr>
                </a:tc>
                <a:tc>
                  <a:txBody>
                    <a:bodyPr/>
                    <a:lstStyle/>
                    <a:p>
                      <a:r>
                        <a:rPr lang="en-US" dirty="0" smtClean="0"/>
                        <a:t>Hit 1</a:t>
                      </a:r>
                      <a:endParaRPr lang="en-US" dirty="0"/>
                    </a:p>
                  </a:txBody>
                  <a:tcPr>
                    <a:solidFill>
                      <a:srgbClr val="F79646"/>
                    </a:solidFill>
                  </a:tcPr>
                </a:tc>
                <a:tc>
                  <a:txBody>
                    <a:bodyPr/>
                    <a:lstStyle/>
                    <a:p>
                      <a:r>
                        <a:rPr lang="en-US" dirty="0" smtClean="0"/>
                        <a:t>Hit 2</a:t>
                      </a:r>
                      <a:endParaRPr lang="en-US" dirty="0"/>
                    </a:p>
                  </a:txBody>
                  <a:tcPr>
                    <a:solidFill>
                      <a:srgbClr val="F79646"/>
                    </a:solidFill>
                  </a:tcPr>
                </a:tc>
                <a:tc>
                  <a:txBody>
                    <a:bodyPr/>
                    <a:lstStyle/>
                    <a:p>
                      <a:r>
                        <a:rPr lang="en-US" dirty="0" smtClean="0"/>
                        <a:t>Hit 3</a:t>
                      </a:r>
                      <a:endParaRPr lang="en-US" dirty="0"/>
                    </a:p>
                  </a:txBody>
                  <a:tcPr>
                    <a:solidFill>
                      <a:srgbClr val="F79646"/>
                    </a:solidFill>
                  </a:tcPr>
                </a:tc>
              </a:tr>
              <a:tr h="370840">
                <a:tc>
                  <a:txBody>
                    <a:bodyPr/>
                    <a:lstStyle/>
                    <a:p>
                      <a:r>
                        <a:rPr lang="en-US" sz="1200" dirty="0" smtClean="0"/>
                        <a:t>J Smith</a:t>
                      </a:r>
                      <a:endParaRPr lang="en-US" sz="1200" dirty="0"/>
                    </a:p>
                  </a:txBody>
                  <a:tcPr>
                    <a:solidFill>
                      <a:srgbClr val="F79646"/>
                    </a:solidFill>
                  </a:tcPr>
                </a:tc>
                <a:tc>
                  <a:txBody>
                    <a:bodyPr/>
                    <a:lstStyle/>
                    <a:p>
                      <a:r>
                        <a:rPr lang="en-US" sz="1200" dirty="0" err="1" smtClean="0"/>
                        <a:t>Multistructural</a:t>
                      </a:r>
                      <a:endParaRPr lang="en-US" sz="1200" dirty="0"/>
                    </a:p>
                  </a:txBody>
                  <a:tcPr>
                    <a:solidFill>
                      <a:srgbClr val="F79646"/>
                    </a:solidFill>
                  </a:tcPr>
                </a:tc>
                <a:tc>
                  <a:txBody>
                    <a:bodyPr/>
                    <a:lstStyle/>
                    <a:p>
                      <a:r>
                        <a:rPr lang="en-US" sz="1200" dirty="0" smtClean="0"/>
                        <a:t>Relational</a:t>
                      </a:r>
                      <a:endParaRPr lang="en-US" sz="1200" dirty="0"/>
                    </a:p>
                  </a:txBody>
                  <a:tcPr>
                    <a:solidFill>
                      <a:srgbClr val="F79646"/>
                    </a:solidFill>
                  </a:tcPr>
                </a:tc>
                <a:tc>
                  <a:txBody>
                    <a:bodyPr/>
                    <a:lstStyle/>
                    <a:p>
                      <a:r>
                        <a:rPr lang="en-US" sz="1200" dirty="0" smtClean="0"/>
                        <a:t>Relational</a:t>
                      </a:r>
                      <a:endParaRPr lang="en-US" sz="1200" dirty="0"/>
                    </a:p>
                  </a:txBody>
                  <a:tcPr>
                    <a:solidFill>
                      <a:srgbClr val="F79646"/>
                    </a:solidFill>
                  </a:tcPr>
                </a:tc>
              </a:tr>
            </a:tbl>
          </a:graphicData>
        </a:graphic>
      </p:graphicFrame>
      <p:sp>
        <p:nvSpPr>
          <p:cNvPr id="6" name="TextBox 5"/>
          <p:cNvSpPr txBox="1"/>
          <p:nvPr/>
        </p:nvSpPr>
        <p:spPr>
          <a:xfrm>
            <a:off x="4648200" y="3148950"/>
            <a:ext cx="4158950" cy="338554"/>
          </a:xfrm>
          <a:prstGeom prst="rect">
            <a:avLst/>
          </a:prstGeom>
          <a:noFill/>
        </p:spPr>
        <p:txBody>
          <a:bodyPr wrap="square" rtlCol="0">
            <a:spAutoFit/>
          </a:bodyPr>
          <a:lstStyle/>
          <a:p>
            <a:r>
              <a:rPr lang="en-US" sz="1600" dirty="0" smtClean="0"/>
              <a:t>Variation on idea from @</a:t>
            </a:r>
            <a:r>
              <a:rPr lang="en-US" sz="1600" dirty="0" err="1" smtClean="0"/>
              <a:t>leadinglearner</a:t>
            </a:r>
            <a:endParaRPr lang="en-US" sz="1600" dirty="0"/>
          </a:p>
        </p:txBody>
      </p:sp>
      <p:sp>
        <p:nvSpPr>
          <p:cNvPr id="4" name="TextBox 3"/>
          <p:cNvSpPr txBox="1"/>
          <p:nvPr/>
        </p:nvSpPr>
        <p:spPr>
          <a:xfrm>
            <a:off x="4648200" y="3843265"/>
            <a:ext cx="4158950" cy="1815882"/>
          </a:xfrm>
          <a:prstGeom prst="rect">
            <a:avLst/>
          </a:prstGeom>
          <a:noFill/>
        </p:spPr>
        <p:txBody>
          <a:bodyPr wrap="square" rtlCol="0">
            <a:spAutoFit/>
          </a:bodyPr>
          <a:lstStyle/>
          <a:p>
            <a:r>
              <a:rPr lang="en-US" sz="1600" i="1" dirty="0"/>
              <a:t>“The quality of feedback has been high on the [</a:t>
            </a:r>
            <a:r>
              <a:rPr lang="en-US" sz="1600" i="1" dirty="0" err="1"/>
              <a:t>Ofsted</a:t>
            </a:r>
            <a:r>
              <a:rPr lang="en-US" sz="1600" i="1" dirty="0"/>
              <a:t>] list of areas for improvement for some years. The commentary now appears to extend to what is done with the feedback. As a result there are more comments about making sure that pupils follow the advice and that time is given to this.” </a:t>
            </a:r>
            <a:r>
              <a:rPr lang="en-US" sz="1600" dirty="0"/>
              <a:t>Mary Myatt</a:t>
            </a:r>
            <a:endParaRPr lang="en-US" sz="1600" i="1" dirty="0"/>
          </a:p>
        </p:txBody>
      </p:sp>
    </p:spTree>
    <p:extLst>
      <p:ext uri="{BB962C8B-B14F-4D97-AF65-F5344CB8AC3E}">
        <p14:creationId xmlns:p14="http://schemas.microsoft.com/office/powerpoint/2010/main" val="5474753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Good feedback is matched to the task and involves more work for the student than the teacher</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80012"/>
              </p:ext>
            </p:extLst>
          </p:nvPr>
        </p:nvGraphicFramePr>
        <p:xfrm>
          <a:off x="196174" y="1438201"/>
          <a:ext cx="8776173" cy="4541520"/>
        </p:xfrm>
        <a:graphic>
          <a:graphicData uri="http://schemas.openxmlformats.org/drawingml/2006/table">
            <a:tbl>
              <a:tblPr firstRow="1" bandRow="1">
                <a:tableStyleId>{5C22544A-7EE6-4342-B048-85BDC9FD1C3A}</a:tableStyleId>
              </a:tblPr>
              <a:tblGrid>
                <a:gridCol w="886017"/>
                <a:gridCol w="1079169"/>
                <a:gridCol w="1152937"/>
                <a:gridCol w="1435162"/>
                <a:gridCol w="1248226"/>
                <a:gridCol w="991554"/>
                <a:gridCol w="991554"/>
                <a:gridCol w="991554"/>
              </a:tblGrid>
              <a:tr h="370840">
                <a:tc>
                  <a:txBody>
                    <a:bodyPr/>
                    <a:lstStyle/>
                    <a:p>
                      <a:pPr algn="ctr"/>
                      <a:r>
                        <a:rPr lang="en-US" sz="1400" b="0" dirty="0" smtClean="0">
                          <a:solidFill>
                            <a:srgbClr val="000000"/>
                          </a:solidFill>
                        </a:rPr>
                        <a:t>Student</a:t>
                      </a:r>
                      <a:endParaRPr lang="en-US" sz="1400" b="0" dirty="0">
                        <a:solidFill>
                          <a:srgbClr val="000000"/>
                        </a:solidFill>
                      </a:endParaRPr>
                    </a:p>
                  </a:txBody>
                  <a:tcPr>
                    <a:solidFill>
                      <a:srgbClr val="F79646"/>
                    </a:solidFill>
                  </a:tcPr>
                </a:tc>
                <a:tc gridSpan="7">
                  <a:txBody>
                    <a:bodyPr/>
                    <a:lstStyle/>
                    <a:p>
                      <a:pPr algn="ctr"/>
                      <a:r>
                        <a:rPr lang="en-US" b="0" dirty="0" smtClean="0">
                          <a:solidFill>
                            <a:srgbClr val="000000"/>
                          </a:solidFill>
                        </a:rPr>
                        <a:t>Initial</a:t>
                      </a:r>
                      <a:r>
                        <a:rPr lang="en-US" b="0" baseline="0" dirty="0" smtClean="0">
                          <a:solidFill>
                            <a:srgbClr val="000000"/>
                          </a:solidFill>
                        </a:rPr>
                        <a:t> Task</a:t>
                      </a: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r>
              <a:tr h="370840">
                <a:tc>
                  <a:txBody>
                    <a:bodyPr/>
                    <a:lstStyle/>
                    <a:p>
                      <a:pPr algn="ctr"/>
                      <a:r>
                        <a:rPr lang="en-US" sz="1400" b="0" dirty="0" smtClean="0">
                          <a:solidFill>
                            <a:srgbClr val="000000"/>
                          </a:solidFill>
                        </a:rPr>
                        <a:t>Student</a:t>
                      </a:r>
                      <a:endParaRPr lang="en-US" sz="1400" b="0" dirty="0">
                        <a:solidFill>
                          <a:srgbClr val="000000"/>
                        </a:solidFill>
                      </a:endParaRPr>
                    </a:p>
                  </a:txBody>
                  <a:tcPr>
                    <a:solidFill>
                      <a:srgbClr val="F79646"/>
                    </a:solidFill>
                  </a:tcPr>
                </a:tc>
                <a:tc gridSpan="7">
                  <a:txBody>
                    <a:bodyPr/>
                    <a:lstStyle/>
                    <a:p>
                      <a:pPr algn="ctr"/>
                      <a:r>
                        <a:rPr lang="en-US" b="0" dirty="0" smtClean="0">
                          <a:solidFill>
                            <a:srgbClr val="000000"/>
                          </a:solidFill>
                        </a:rPr>
                        <a:t>Proof read</a:t>
                      </a:r>
                      <a:endParaRPr lang="en-US" b="0" dirty="0">
                        <a:solidFill>
                          <a:srgbClr val="000000"/>
                        </a:solidFill>
                      </a:endParaRPr>
                    </a:p>
                  </a:txBody>
                  <a:tcP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0" dirty="0" smtClean="0">
                          <a:solidFill>
                            <a:srgbClr val="000000"/>
                          </a:solidFill>
                        </a:rPr>
                        <a:t>Feedback</a:t>
                      </a:r>
                    </a:p>
                    <a:p>
                      <a:pPr algn="ctr"/>
                      <a:r>
                        <a:rPr lang="en-US" sz="1400" b="0" dirty="0" smtClean="0">
                          <a:solidFill>
                            <a:srgbClr val="000000"/>
                          </a:solidFill>
                        </a:rPr>
                        <a:t>Choices</a:t>
                      </a:r>
                      <a:endParaRPr lang="en-US" sz="1400" b="0" dirty="0">
                        <a:solidFill>
                          <a:srgbClr val="000000"/>
                        </a:solidFill>
                      </a:endParaRPr>
                    </a:p>
                  </a:txBody>
                  <a:tcPr>
                    <a:solidFill>
                      <a:srgbClr val="F79646"/>
                    </a:solidFill>
                  </a:tcPr>
                </a:tc>
                <a:tc>
                  <a:txBody>
                    <a:bodyPr/>
                    <a:lstStyle/>
                    <a:p>
                      <a:pPr algn="ctr"/>
                      <a:r>
                        <a:rPr lang="en-US" sz="1000" b="0" dirty="0" smtClean="0">
                          <a:solidFill>
                            <a:srgbClr val="000000"/>
                          </a:solidFill>
                        </a:rPr>
                        <a:t>Teacher</a:t>
                      </a:r>
                      <a:r>
                        <a:rPr lang="en-US" sz="1000" b="0" baseline="0" dirty="0" smtClean="0">
                          <a:solidFill>
                            <a:srgbClr val="000000"/>
                          </a:solidFill>
                        </a:rPr>
                        <a:t> r</a:t>
                      </a:r>
                      <a:r>
                        <a:rPr lang="en-US" sz="1000" b="0" dirty="0" smtClean="0">
                          <a:solidFill>
                            <a:srgbClr val="000000"/>
                          </a:solidFill>
                        </a:rPr>
                        <a:t>eturns</a:t>
                      </a:r>
                      <a:r>
                        <a:rPr lang="en-US" sz="1000" b="0" baseline="0" dirty="0" smtClean="0">
                          <a:solidFill>
                            <a:srgbClr val="000000"/>
                          </a:solidFill>
                        </a:rPr>
                        <a:t> substandard work and r</a:t>
                      </a:r>
                      <a:r>
                        <a:rPr lang="en-US" sz="1000" b="0" dirty="0" smtClean="0">
                          <a:solidFill>
                            <a:srgbClr val="000000"/>
                          </a:solidFill>
                        </a:rPr>
                        <a:t>epeats instruction.  Students annotate their initial task</a:t>
                      </a:r>
                    </a:p>
                  </a:txBody>
                  <a:tcPr>
                    <a:solidFill>
                      <a:srgbClr val="F79646"/>
                    </a:solidFill>
                  </a:tcPr>
                </a:tc>
                <a:tc>
                  <a:txBody>
                    <a:bodyPr/>
                    <a:lstStyle/>
                    <a:p>
                      <a:pPr algn="ctr"/>
                      <a:r>
                        <a:rPr lang="en-US" sz="1000" b="0" dirty="0" smtClean="0">
                          <a:solidFill>
                            <a:srgbClr val="000000"/>
                          </a:solidFill>
                        </a:rPr>
                        <a:t>Class feedback: Teacher models the</a:t>
                      </a:r>
                      <a:r>
                        <a:rPr lang="en-US" sz="1000" b="0" baseline="0" dirty="0" smtClean="0">
                          <a:solidFill>
                            <a:srgbClr val="000000"/>
                          </a:solidFill>
                        </a:rPr>
                        <a:t> correct answer or provides a model for students to interact with as improvement task </a:t>
                      </a: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Students</a:t>
                      </a:r>
                      <a:r>
                        <a:rPr lang="en-US" sz="1000" b="0" baseline="0" dirty="0" smtClean="0">
                          <a:solidFill>
                            <a:srgbClr val="000000"/>
                          </a:solidFill>
                        </a:rPr>
                        <a:t> self or peer-assess work using an Assessment Framework to generate feedback</a:t>
                      </a: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Class</a:t>
                      </a:r>
                      <a:r>
                        <a:rPr lang="en-US" sz="1000" b="0" baseline="0" dirty="0" smtClean="0">
                          <a:solidFill>
                            <a:srgbClr val="000000"/>
                          </a:solidFill>
                        </a:rPr>
                        <a:t> feedback.  Teacher gives generic improvement strategies and addresses misconceptions.  Students annotate their initial task</a:t>
                      </a:r>
                      <a:endParaRPr lang="en-US" sz="1000" b="0" dirty="0" smtClean="0">
                        <a:solidFill>
                          <a:srgbClr val="000000"/>
                        </a:solidFill>
                      </a:endParaRPr>
                    </a:p>
                  </a:txBody>
                  <a:tcPr>
                    <a:solidFill>
                      <a:srgbClr val="F79646"/>
                    </a:solidFill>
                  </a:tcPr>
                </a:tc>
                <a:tc>
                  <a:txBody>
                    <a:bodyPr/>
                    <a:lstStyle/>
                    <a:p>
                      <a:pPr algn="ctr"/>
                      <a:r>
                        <a:rPr lang="en-US" sz="1000" b="0" dirty="0" smtClean="0">
                          <a:solidFill>
                            <a:srgbClr val="000000"/>
                          </a:solidFill>
                        </a:rPr>
                        <a:t>Teacher gives icons, letters or dots to direct student reflection.  Students annotate their initial task</a:t>
                      </a:r>
                      <a:endParaRPr lang="en-US" sz="1000" b="0" dirty="0">
                        <a:solidFill>
                          <a:srgbClr val="000000"/>
                        </a:solidFill>
                      </a:endParaRPr>
                    </a:p>
                  </a:txBody>
                  <a:tcPr>
                    <a:solidFill>
                      <a:srgbClr val="F7964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rPr>
                        <a:t>Teacher</a:t>
                      </a:r>
                      <a:r>
                        <a:rPr lang="en-US" sz="1000" b="0" baseline="0" dirty="0" smtClean="0">
                          <a:solidFill>
                            <a:srgbClr val="000000"/>
                          </a:solidFill>
                        </a:rPr>
                        <a:t> gives individual w</a:t>
                      </a:r>
                      <a:r>
                        <a:rPr lang="en-US" sz="1000" b="0" dirty="0" smtClean="0">
                          <a:solidFill>
                            <a:srgbClr val="000000"/>
                          </a:solidFill>
                        </a:rPr>
                        <a:t>ritten</a:t>
                      </a:r>
                      <a:r>
                        <a:rPr lang="en-US" sz="1000" b="0" baseline="0" dirty="0" smtClean="0">
                          <a:solidFill>
                            <a:srgbClr val="000000"/>
                          </a:solidFill>
                        </a:rPr>
                        <a:t> improvement strategies</a:t>
                      </a:r>
                      <a:endParaRPr lang="en-US" sz="1000" b="0" dirty="0" smtClean="0">
                        <a:solidFill>
                          <a:srgbClr val="000000"/>
                        </a:solidFill>
                      </a:endParaRPr>
                    </a:p>
                    <a:p>
                      <a:pPr algn="ct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Teacher</a:t>
                      </a:r>
                      <a:r>
                        <a:rPr lang="en-US" sz="1000" b="0" baseline="0" dirty="0" smtClean="0">
                          <a:solidFill>
                            <a:srgbClr val="000000"/>
                          </a:solidFill>
                        </a:rPr>
                        <a:t> gives individual oral improvement strategies noted down by the student</a:t>
                      </a:r>
                      <a:endParaRPr lang="en-US" sz="1000" b="0" dirty="0">
                        <a:solidFill>
                          <a:srgbClr val="000000"/>
                        </a:solidFill>
                      </a:endParaRPr>
                    </a:p>
                  </a:txBody>
                  <a:tcPr>
                    <a:solidFill>
                      <a:srgbClr val="F79646"/>
                    </a:solidFill>
                  </a:tcPr>
                </a:tc>
              </a:tr>
              <a:tr h="370840">
                <a:tc>
                  <a:txBody>
                    <a:bodyPr/>
                    <a:lstStyle/>
                    <a:p>
                      <a:pPr algn="ctr"/>
                      <a:r>
                        <a:rPr lang="en-US" sz="1400" b="0" dirty="0" smtClean="0">
                          <a:solidFill>
                            <a:srgbClr val="000000"/>
                          </a:solidFill>
                        </a:rPr>
                        <a:t>Requires</a:t>
                      </a:r>
                      <a:endParaRPr lang="en-US" sz="1400" b="0" dirty="0">
                        <a:solidFill>
                          <a:srgbClr val="000000"/>
                        </a:solidFill>
                      </a:endParaRPr>
                    </a:p>
                  </a:txBody>
                  <a:tcPr>
                    <a:solidFill>
                      <a:srgbClr val="F79646"/>
                    </a:solidFill>
                  </a:tcPr>
                </a:tc>
                <a:tc>
                  <a:txBody>
                    <a:bodyPr/>
                    <a:lstStyle/>
                    <a:p>
                      <a:pPr algn="ctr"/>
                      <a:r>
                        <a:rPr lang="en-US" sz="1000" b="0" dirty="0" smtClean="0">
                          <a:solidFill>
                            <a:srgbClr val="000000"/>
                          </a:solidFill>
                        </a:rPr>
                        <a:t>Lesson Time</a:t>
                      </a:r>
                    </a:p>
                  </a:txBody>
                  <a:tcPr>
                    <a:solidFill>
                      <a:srgbClr val="F79646"/>
                    </a:solidFill>
                  </a:tcPr>
                </a:tc>
                <a:tc>
                  <a:txBody>
                    <a:bodyPr/>
                    <a:lstStyle/>
                    <a:p>
                      <a:pPr algn="ctr"/>
                      <a:r>
                        <a:rPr lang="en-US" sz="1000" b="0" dirty="0" smtClean="0">
                          <a:solidFill>
                            <a:srgbClr val="000000"/>
                          </a:solidFill>
                        </a:rPr>
                        <a:t>Lesson Time &amp; Preparation of model (or this could be collated</a:t>
                      </a:r>
                      <a:r>
                        <a:rPr lang="en-US" sz="1000" b="0" baseline="0" dirty="0" smtClean="0">
                          <a:solidFill>
                            <a:srgbClr val="000000"/>
                          </a:solidFill>
                        </a:rPr>
                        <a:t> from initial tasks)</a:t>
                      </a: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Assessment</a:t>
                      </a:r>
                      <a:r>
                        <a:rPr lang="en-US" sz="1000" b="0" baseline="0" dirty="0" smtClean="0">
                          <a:solidFill>
                            <a:srgbClr val="000000"/>
                          </a:solidFill>
                        </a:rPr>
                        <a:t> Frameworks</a:t>
                      </a:r>
                    </a:p>
                    <a:p>
                      <a:pPr algn="ctr"/>
                      <a:r>
                        <a:rPr lang="en-US" sz="1000" b="0" baseline="0" dirty="0" smtClean="0">
                          <a:solidFill>
                            <a:srgbClr val="000000"/>
                          </a:solidFill>
                        </a:rPr>
                        <a:t>(see History Exemplars)</a:t>
                      </a: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Lesson Time</a:t>
                      </a:r>
                    </a:p>
                  </a:txBody>
                  <a:tcPr>
                    <a:solidFill>
                      <a:srgbClr val="F79646"/>
                    </a:solidFill>
                  </a:tcPr>
                </a:tc>
                <a:tc>
                  <a:txBody>
                    <a:bodyPr/>
                    <a:lstStyle/>
                    <a:p>
                      <a:pPr algn="ctr"/>
                      <a:r>
                        <a:rPr lang="en-US" sz="1000" b="0" dirty="0" smtClean="0">
                          <a:solidFill>
                            <a:srgbClr val="000000"/>
                          </a:solidFill>
                        </a:rPr>
                        <a:t>Brief marking time</a:t>
                      </a: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Extended</a:t>
                      </a:r>
                      <a:r>
                        <a:rPr lang="en-US" sz="1000" b="0" baseline="0" dirty="0" smtClean="0">
                          <a:solidFill>
                            <a:srgbClr val="000000"/>
                          </a:solidFill>
                        </a:rPr>
                        <a:t> marking time</a:t>
                      </a:r>
                      <a:endParaRPr lang="en-US" sz="1000" b="0" dirty="0">
                        <a:solidFill>
                          <a:srgbClr val="000000"/>
                        </a:solidFill>
                      </a:endParaRPr>
                    </a:p>
                  </a:txBody>
                  <a:tcPr>
                    <a:solidFill>
                      <a:srgbClr val="F79646"/>
                    </a:solidFill>
                  </a:tcPr>
                </a:tc>
                <a:tc>
                  <a:txBody>
                    <a:bodyPr/>
                    <a:lstStyle/>
                    <a:p>
                      <a:pPr algn="ctr"/>
                      <a:r>
                        <a:rPr lang="en-US" sz="1000" b="0" dirty="0" smtClean="0">
                          <a:solidFill>
                            <a:srgbClr val="000000"/>
                          </a:solidFill>
                        </a:rPr>
                        <a:t>1:1 time in lesson</a:t>
                      </a:r>
                      <a:endParaRPr lang="en-US" sz="1000" b="0" dirty="0">
                        <a:solidFill>
                          <a:srgbClr val="000000"/>
                        </a:solidFill>
                      </a:endParaRPr>
                    </a:p>
                  </a:txBody>
                  <a:tcPr>
                    <a:solidFill>
                      <a:srgbClr val="F79646"/>
                    </a:solidFill>
                  </a:tcPr>
                </a:tc>
              </a:tr>
              <a:tr h="370840">
                <a:tc>
                  <a:txBody>
                    <a:bodyPr/>
                    <a:lstStyle/>
                    <a:p>
                      <a:pPr algn="ctr"/>
                      <a:r>
                        <a:rPr lang="en-US" sz="1400" b="0" dirty="0" smtClean="0">
                          <a:solidFill>
                            <a:srgbClr val="000000"/>
                          </a:solidFill>
                        </a:rPr>
                        <a:t>Student</a:t>
                      </a:r>
                      <a:endParaRPr lang="en-US" sz="1400" b="0" dirty="0">
                        <a:solidFill>
                          <a:srgbClr val="000000"/>
                        </a:solidFill>
                      </a:endParaRPr>
                    </a:p>
                  </a:txBody>
                  <a:tcPr>
                    <a:solidFill>
                      <a:srgbClr val="F79646"/>
                    </a:solidFill>
                  </a:tcPr>
                </a:tc>
                <a:tc gridSpan="7">
                  <a:txBody>
                    <a:bodyPr/>
                    <a:lstStyle/>
                    <a:p>
                      <a:pPr algn="ctr"/>
                      <a:r>
                        <a:rPr lang="en-US" b="0" dirty="0" smtClean="0">
                          <a:solidFill>
                            <a:srgbClr val="000000"/>
                          </a:solidFill>
                        </a:rPr>
                        <a:t>Reflection activities</a:t>
                      </a:r>
                      <a:r>
                        <a:rPr lang="en-US" b="0" baseline="0" dirty="0" smtClean="0">
                          <a:solidFill>
                            <a:srgbClr val="000000"/>
                          </a:solidFill>
                        </a:rPr>
                        <a:t> on feedback </a:t>
                      </a: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r>
              <a:tr h="370840">
                <a:tc>
                  <a:txBody>
                    <a:bodyPr/>
                    <a:lstStyle/>
                    <a:p>
                      <a:pPr algn="ctr"/>
                      <a:r>
                        <a:rPr lang="en-US" sz="1400" b="0" dirty="0" smtClean="0">
                          <a:solidFill>
                            <a:srgbClr val="000000"/>
                          </a:solidFill>
                        </a:rPr>
                        <a:t>Student</a:t>
                      </a:r>
                      <a:endParaRPr lang="en-US" sz="1400" b="0" dirty="0">
                        <a:solidFill>
                          <a:srgbClr val="000000"/>
                        </a:solidFill>
                      </a:endParaRPr>
                    </a:p>
                  </a:txBody>
                  <a:tcPr>
                    <a:solidFill>
                      <a:srgbClr val="F79646"/>
                    </a:solidFill>
                  </a:tcPr>
                </a:tc>
                <a:tc gridSpan="7">
                  <a:txBody>
                    <a:bodyPr/>
                    <a:lstStyle/>
                    <a:p>
                      <a:pPr algn="ctr"/>
                      <a:r>
                        <a:rPr lang="en-US" b="0" dirty="0" smtClean="0">
                          <a:solidFill>
                            <a:srgbClr val="000000"/>
                          </a:solidFill>
                        </a:rPr>
                        <a:t>Improvement Task</a:t>
                      </a: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c hMerge="1">
                  <a:txBody>
                    <a:bodyPr/>
                    <a:lstStyle/>
                    <a:p>
                      <a:pPr algn="ctr"/>
                      <a:endParaRPr lang="en-US" b="0" dirty="0">
                        <a:solidFill>
                          <a:srgbClr val="000000"/>
                        </a:solidFill>
                      </a:endParaRPr>
                    </a:p>
                  </a:txBody>
                  <a:tcPr>
                    <a:solidFill>
                      <a:srgbClr val="F79646"/>
                    </a:solidFill>
                  </a:tcPr>
                </a:tc>
              </a:tr>
              <a:tr h="370840">
                <a:tc>
                  <a:txBody>
                    <a:bodyPr/>
                    <a:lstStyle/>
                    <a:p>
                      <a:pPr algn="ctr"/>
                      <a:r>
                        <a:rPr lang="en-US" sz="1400" b="0" dirty="0" smtClean="0">
                          <a:solidFill>
                            <a:srgbClr val="000000"/>
                          </a:solidFill>
                        </a:rPr>
                        <a:t>Student</a:t>
                      </a:r>
                      <a:endParaRPr lang="en-US" sz="1400" b="0" dirty="0">
                        <a:solidFill>
                          <a:srgbClr val="000000"/>
                        </a:solidFill>
                      </a:endParaRPr>
                    </a:p>
                  </a:txBody>
                  <a:tcPr>
                    <a:solidFill>
                      <a:srgbClr val="F79646"/>
                    </a:solidFill>
                  </a:tcPr>
                </a:tc>
                <a:tc gridSpan="7">
                  <a:txBody>
                    <a:bodyPr/>
                    <a:lstStyle/>
                    <a:p>
                      <a:pPr algn="ctr"/>
                      <a:r>
                        <a:rPr lang="en-US" b="0" dirty="0" smtClean="0">
                          <a:solidFill>
                            <a:srgbClr val="000000"/>
                          </a:solidFill>
                        </a:rPr>
                        <a:t>Proof</a:t>
                      </a:r>
                      <a:r>
                        <a:rPr lang="en-US" b="0" baseline="0" dirty="0" smtClean="0">
                          <a:solidFill>
                            <a:srgbClr val="000000"/>
                          </a:solidFill>
                        </a:rPr>
                        <a:t> read</a:t>
                      </a:r>
                      <a:endParaRPr lang="en-US" b="0" dirty="0">
                        <a:solidFill>
                          <a:srgbClr val="000000"/>
                        </a:solidFill>
                      </a:endParaRPr>
                    </a:p>
                  </a:txBody>
                  <a:tcP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ctr"/>
                      <a:r>
                        <a:rPr lang="en-US" sz="1400" b="0" dirty="0" smtClean="0">
                          <a:solidFill>
                            <a:srgbClr val="000000"/>
                          </a:solidFill>
                        </a:rPr>
                        <a:t>Teacher</a:t>
                      </a:r>
                      <a:endParaRPr lang="en-US" sz="1400" b="0" dirty="0">
                        <a:solidFill>
                          <a:srgbClr val="000000"/>
                        </a:solidFill>
                      </a:endParaRPr>
                    </a:p>
                  </a:txBody>
                  <a:tcPr>
                    <a:solidFill>
                      <a:srgbClr val="F79646"/>
                    </a:solidFill>
                  </a:tcPr>
                </a:tc>
                <a:tc gridSpan="7">
                  <a:txBody>
                    <a:bodyPr/>
                    <a:lstStyle/>
                    <a:p>
                      <a:pPr algn="ctr"/>
                      <a:r>
                        <a:rPr lang="en-US" b="0" dirty="0" smtClean="0">
                          <a:solidFill>
                            <a:srgbClr val="000000"/>
                          </a:solidFill>
                        </a:rPr>
                        <a:t>Teacher feedback</a:t>
                      </a:r>
                      <a:r>
                        <a:rPr lang="en-US" b="0" baseline="0" dirty="0" smtClean="0">
                          <a:solidFill>
                            <a:srgbClr val="000000"/>
                          </a:solidFill>
                        </a:rPr>
                        <a:t> building on changes students have made</a:t>
                      </a:r>
                      <a:endParaRPr lang="en-US" b="0" dirty="0">
                        <a:solidFill>
                          <a:srgbClr val="000000"/>
                        </a:solidFill>
                      </a:endParaRPr>
                    </a:p>
                  </a:txBody>
                  <a:tcPr>
                    <a:solidFill>
                      <a:srgbClr val="F796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b="0" dirty="0">
                        <a:solidFill>
                          <a:srgbClr val="000000"/>
                        </a:solidFill>
                      </a:endParaRPr>
                    </a:p>
                  </a:txBody>
                  <a:tcPr>
                    <a:solidFill>
                      <a:srgbClr val="F79646"/>
                    </a:solidFill>
                  </a:tcPr>
                </a:tc>
              </a:tr>
            </a:tbl>
          </a:graphicData>
        </a:graphic>
      </p:graphicFrame>
      <p:sp>
        <p:nvSpPr>
          <p:cNvPr id="5" name="TextBox 4"/>
          <p:cNvSpPr txBox="1"/>
          <p:nvPr/>
        </p:nvSpPr>
        <p:spPr>
          <a:xfrm>
            <a:off x="1482384" y="5646242"/>
            <a:ext cx="6849973" cy="1107996"/>
          </a:xfrm>
          <a:prstGeom prst="rect">
            <a:avLst/>
          </a:prstGeom>
          <a:noFill/>
        </p:spPr>
        <p:txBody>
          <a:bodyPr wrap="square" rtlCol="0">
            <a:spAutoFit/>
          </a:bodyPr>
          <a:lstStyle/>
          <a:p>
            <a:endParaRPr lang="en-US" dirty="0"/>
          </a:p>
          <a:p>
            <a:r>
              <a:rPr lang="en-US" sz="1600" i="1" dirty="0" smtClean="0"/>
              <a:t>“With inefficient learners it is better for a teacher to provide elaborations through instruction than to provide feedback on poorly understood concepts” </a:t>
            </a:r>
            <a:r>
              <a:rPr lang="en-US" sz="1600" dirty="0" smtClean="0"/>
              <a:t>Hattie &amp; </a:t>
            </a:r>
            <a:r>
              <a:rPr lang="en-US" sz="1600" dirty="0" err="1" smtClean="0"/>
              <a:t>Timperley</a:t>
            </a:r>
            <a:endParaRPr lang="en-US" sz="1600" i="1" dirty="0" smtClean="0"/>
          </a:p>
        </p:txBody>
      </p:sp>
    </p:spTree>
    <p:extLst>
      <p:ext uri="{BB962C8B-B14F-4D97-AF65-F5344CB8AC3E}">
        <p14:creationId xmlns:p14="http://schemas.microsoft.com/office/powerpoint/2010/main" val="2307772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10. Avoid the myths intelligently</a:t>
            </a:r>
            <a:endParaRPr lang="en-US" sz="3200" dirty="0"/>
          </a:p>
        </p:txBody>
      </p:sp>
      <p:sp>
        <p:nvSpPr>
          <p:cNvPr id="3" name="Content Placeholder 2"/>
          <p:cNvSpPr>
            <a:spLocks noGrp="1"/>
          </p:cNvSpPr>
          <p:nvPr>
            <p:ph sz="half" idx="1"/>
          </p:nvPr>
        </p:nvSpPr>
        <p:spPr/>
        <p:txBody>
          <a:bodyPr>
            <a:normAutofit/>
          </a:bodyPr>
          <a:lstStyle/>
          <a:p>
            <a:r>
              <a:rPr lang="en-US" sz="1600" dirty="0" smtClean="0"/>
              <a:t>See </a:t>
            </a:r>
            <a:r>
              <a:rPr lang="en-US" sz="1600" dirty="0" err="1" smtClean="0"/>
              <a:t>Mythbusters</a:t>
            </a:r>
            <a:r>
              <a:rPr lang="en-US" sz="1600" dirty="0" smtClean="0"/>
              <a:t> </a:t>
            </a:r>
            <a:r>
              <a:rPr lang="en-US" sz="1600" dirty="0" smtClean="0">
                <a:hlinkClick r:id="rId2"/>
              </a:rPr>
              <a:t>@</a:t>
            </a:r>
            <a:r>
              <a:rPr lang="en-US" sz="1600" dirty="0" err="1" smtClean="0">
                <a:hlinkClick r:id="rId2"/>
              </a:rPr>
              <a:t>classteaching</a:t>
            </a:r>
            <a:r>
              <a:rPr lang="en-US" sz="1600" dirty="0" smtClean="0">
                <a:hlinkClick r:id="rId2"/>
              </a:rPr>
              <a:t> </a:t>
            </a:r>
            <a:endParaRPr lang="en-US" sz="1600" dirty="0" smtClean="0"/>
          </a:p>
          <a:p>
            <a:r>
              <a:rPr lang="en-US" sz="1600" dirty="0" smtClean="0"/>
              <a:t>Variety for the sake of variety </a:t>
            </a:r>
            <a:r>
              <a:rPr lang="en-US" sz="1600" dirty="0" smtClean="0">
                <a:hlinkClick r:id="rId3"/>
              </a:rPr>
              <a:t>@Pragmatic Education</a:t>
            </a:r>
            <a:endParaRPr lang="en-US" sz="1600" dirty="0" smtClean="0"/>
          </a:p>
          <a:p>
            <a:pPr marL="0" indent="0">
              <a:buNone/>
            </a:pPr>
            <a:endParaRPr lang="en-US" sz="2000" dirty="0"/>
          </a:p>
        </p:txBody>
      </p:sp>
      <p:sp>
        <p:nvSpPr>
          <p:cNvPr id="4" name="Content Placeholder 3"/>
          <p:cNvSpPr>
            <a:spLocks noGrp="1"/>
          </p:cNvSpPr>
          <p:nvPr>
            <p:ph sz="half" idx="2"/>
          </p:nvPr>
        </p:nvSpPr>
        <p:spPr/>
        <p:txBody>
          <a:bodyPr>
            <a:normAutofit/>
          </a:bodyPr>
          <a:lstStyle/>
          <a:p>
            <a:pPr marL="0" indent="0">
              <a:buNone/>
            </a:pPr>
            <a:r>
              <a:rPr lang="en-US" sz="1600" b="1" dirty="0" smtClean="0"/>
              <a:t>Poor Proxies for Learning</a:t>
            </a:r>
          </a:p>
          <a:p>
            <a:r>
              <a:rPr lang="en-US" sz="1600" dirty="0" smtClean="0"/>
              <a:t>Students are busy and lots of work is done (especially written work)</a:t>
            </a:r>
          </a:p>
          <a:p>
            <a:r>
              <a:rPr lang="en-US" sz="1600" dirty="0" smtClean="0"/>
              <a:t>Students are engaged, interested, motivated</a:t>
            </a:r>
          </a:p>
          <a:p>
            <a:r>
              <a:rPr lang="en-US" sz="1600" dirty="0" smtClean="0"/>
              <a:t>Students are getting attention: feedback, explanations</a:t>
            </a:r>
          </a:p>
          <a:p>
            <a:r>
              <a:rPr lang="en-US" sz="1600" dirty="0" smtClean="0"/>
              <a:t>Classroom is ordered, calm, under control</a:t>
            </a:r>
          </a:p>
          <a:p>
            <a:r>
              <a:rPr lang="en-US" sz="1600" dirty="0" smtClean="0"/>
              <a:t>Curriculum has been covered (i.e. Presented to students in some form)</a:t>
            </a:r>
          </a:p>
          <a:p>
            <a:r>
              <a:rPr lang="en-US" sz="1600" dirty="0" smtClean="0"/>
              <a:t>(At least some) students have supplied correct answers (whether or not they really understood them or could produce them independently)</a:t>
            </a:r>
          </a:p>
          <a:p>
            <a:pPr marL="0" indent="0">
              <a:buNone/>
            </a:pPr>
            <a:r>
              <a:rPr lang="en-US" sz="1600" dirty="0" smtClean="0"/>
              <a:t>Professor Coe</a:t>
            </a:r>
            <a:endParaRPr lang="en-US" sz="1600" dirty="0"/>
          </a:p>
        </p:txBody>
      </p:sp>
      <p:pic>
        <p:nvPicPr>
          <p:cNvPr id="5" name="Picture 4"/>
          <p:cNvPicPr>
            <a:picLocks noChangeAspect="1"/>
          </p:cNvPicPr>
          <p:nvPr/>
        </p:nvPicPr>
        <p:blipFill>
          <a:blip r:embed="rId4"/>
          <a:stretch>
            <a:fillRect/>
          </a:stretch>
        </p:blipFill>
        <p:spPr>
          <a:xfrm>
            <a:off x="985514" y="2747564"/>
            <a:ext cx="3189425" cy="2447129"/>
          </a:xfrm>
          <a:prstGeom prst="rect">
            <a:avLst/>
          </a:prstGeom>
        </p:spPr>
      </p:pic>
    </p:spTree>
    <p:extLst>
      <p:ext uri="{BB962C8B-B14F-4D97-AF65-F5344CB8AC3E}">
        <p14:creationId xmlns:p14="http://schemas.microsoft.com/office/powerpoint/2010/main" val="7971737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dirty="0" smtClean="0"/>
              <a:t>1. Prepare the right ingredients</a:t>
            </a:r>
            <a:endParaRPr lang="en-US" sz="3200" dirty="0"/>
          </a:p>
        </p:txBody>
      </p:sp>
      <p:sp>
        <p:nvSpPr>
          <p:cNvPr id="8" name="Content Placeholder 7"/>
          <p:cNvSpPr>
            <a:spLocks noGrp="1"/>
          </p:cNvSpPr>
          <p:nvPr>
            <p:ph idx="1"/>
          </p:nvPr>
        </p:nvSpPr>
        <p:spPr>
          <a:xfrm>
            <a:off x="268448" y="1417639"/>
            <a:ext cx="4945632" cy="1483526"/>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marL="0" indent="0">
              <a:buNone/>
            </a:pPr>
            <a:r>
              <a:rPr lang="en-US" sz="1800" dirty="0" smtClean="0"/>
              <a:t>High Expectations</a:t>
            </a:r>
          </a:p>
          <a:p>
            <a:pPr marL="0" indent="0">
              <a:buNone/>
            </a:pPr>
            <a:r>
              <a:rPr lang="en-US" sz="1800" dirty="0" err="1" smtClean="0"/>
              <a:t>Rigour</a:t>
            </a:r>
            <a:r>
              <a:rPr lang="en-US" sz="1800" dirty="0" smtClean="0"/>
              <a:t>, precision &amp; subject command</a:t>
            </a:r>
          </a:p>
          <a:p>
            <a:pPr marL="0" indent="0">
              <a:buNone/>
            </a:pPr>
            <a:r>
              <a:rPr lang="en-US" sz="1800" dirty="0" smtClean="0"/>
              <a:t>Challenge</a:t>
            </a:r>
          </a:p>
          <a:p>
            <a:pPr marL="0" indent="0">
              <a:buNone/>
            </a:pPr>
            <a:r>
              <a:rPr lang="en-US" sz="1800" dirty="0" smtClean="0"/>
              <a:t>Learning environment: concentration &amp; </a:t>
            </a:r>
            <a:r>
              <a:rPr lang="en-US" sz="1800" dirty="0" err="1" smtClean="0"/>
              <a:t>endeavour</a:t>
            </a:r>
            <a:endParaRPr lang="en-US" sz="1800" dirty="0" smtClean="0"/>
          </a:p>
          <a:p>
            <a:pPr marL="0" indent="0">
              <a:buNone/>
            </a:pPr>
            <a:endParaRPr lang="en-US" sz="2000" dirty="0" smtClean="0"/>
          </a:p>
        </p:txBody>
      </p:sp>
      <p:sp>
        <p:nvSpPr>
          <p:cNvPr id="9" name="TextBox 8"/>
          <p:cNvSpPr txBox="1"/>
          <p:nvPr/>
        </p:nvSpPr>
        <p:spPr>
          <a:xfrm>
            <a:off x="640145" y="3200571"/>
            <a:ext cx="4243538" cy="12003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Knowledge of where the students are:</a:t>
            </a:r>
          </a:p>
          <a:p>
            <a:r>
              <a:rPr lang="en-US" dirty="0" smtClean="0"/>
              <a:t>Previous work</a:t>
            </a:r>
          </a:p>
          <a:p>
            <a:r>
              <a:rPr lang="en-US" dirty="0" smtClean="0"/>
              <a:t>Quantitative data</a:t>
            </a:r>
          </a:p>
          <a:p>
            <a:r>
              <a:rPr lang="en-US" dirty="0" smtClean="0"/>
              <a:t>Qualitative data: ambitions &amp; aspirations</a:t>
            </a:r>
            <a:endParaRPr lang="en-US" dirty="0"/>
          </a:p>
        </p:txBody>
      </p:sp>
      <p:sp>
        <p:nvSpPr>
          <p:cNvPr id="10" name="TextBox 9"/>
          <p:cNvSpPr txBox="1"/>
          <p:nvPr/>
        </p:nvSpPr>
        <p:spPr>
          <a:xfrm>
            <a:off x="1486788" y="4628038"/>
            <a:ext cx="1951408"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dirty="0" smtClean="0"/>
              <a:t>Flexibility: focus on learning not sticking to the plan </a:t>
            </a:r>
          </a:p>
        </p:txBody>
      </p:sp>
      <p:sp>
        <p:nvSpPr>
          <p:cNvPr id="11" name="TextBox 10"/>
          <p:cNvSpPr txBox="1"/>
          <p:nvPr/>
        </p:nvSpPr>
        <p:spPr>
          <a:xfrm>
            <a:off x="5492852" y="2596125"/>
            <a:ext cx="2890976"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Deep  and up-to-date mastery of the </a:t>
            </a:r>
            <a:r>
              <a:rPr lang="en-US" dirty="0" err="1" smtClean="0"/>
              <a:t>subject,how</a:t>
            </a:r>
            <a:r>
              <a:rPr lang="en-US" dirty="0" smtClean="0"/>
              <a:t> </a:t>
            </a:r>
            <a:r>
              <a:rPr lang="en-US" dirty="0" smtClean="0"/>
              <a:t>to teach </a:t>
            </a:r>
            <a:r>
              <a:rPr lang="en-US" dirty="0" smtClean="0"/>
              <a:t>it and common subject misconceptions</a:t>
            </a:r>
            <a:endParaRPr lang="en-US" dirty="0" smtClean="0"/>
          </a:p>
        </p:txBody>
      </p:sp>
      <p:sp>
        <p:nvSpPr>
          <p:cNvPr id="12" name="TextBox 11"/>
          <p:cNvSpPr txBox="1"/>
          <p:nvPr/>
        </p:nvSpPr>
        <p:spPr>
          <a:xfrm>
            <a:off x="640145" y="6184332"/>
            <a:ext cx="8229600" cy="369332"/>
          </a:xfrm>
          <a:prstGeom prst="rect">
            <a:avLst/>
          </a:prstGeom>
          <a:noFill/>
        </p:spPr>
        <p:txBody>
          <a:bodyPr wrap="square" rtlCol="0">
            <a:spAutoFit/>
          </a:bodyPr>
          <a:lstStyle/>
          <a:p>
            <a:r>
              <a:rPr lang="en-US" dirty="0" smtClean="0"/>
              <a:t>More ideas </a:t>
            </a:r>
            <a:r>
              <a:rPr lang="en-US" dirty="0" smtClean="0">
                <a:hlinkClick r:id="rId2"/>
              </a:rPr>
              <a:t>@leadinglearner</a:t>
            </a:r>
            <a:r>
              <a:rPr lang="en-US" dirty="0" smtClean="0"/>
              <a:t> and </a:t>
            </a:r>
            <a:r>
              <a:rPr lang="en-US" dirty="0" smtClean="0">
                <a:hlinkClick r:id="rId3"/>
              </a:rPr>
              <a:t>@</a:t>
            </a:r>
            <a:r>
              <a:rPr lang="en-US" dirty="0" err="1" smtClean="0">
                <a:hlinkClick r:id="rId3"/>
              </a:rPr>
              <a:t>headguruteacher</a:t>
            </a:r>
            <a:r>
              <a:rPr lang="en-US" dirty="0" smtClean="0">
                <a:hlinkClick r:id="rId3"/>
              </a:rPr>
              <a:t> Great Lessons Series</a:t>
            </a:r>
            <a:endParaRPr lang="en-US" dirty="0"/>
          </a:p>
        </p:txBody>
      </p:sp>
      <p:sp>
        <p:nvSpPr>
          <p:cNvPr id="13" name="TextBox 12"/>
          <p:cNvSpPr txBox="1"/>
          <p:nvPr/>
        </p:nvSpPr>
        <p:spPr>
          <a:xfrm>
            <a:off x="5492852" y="1417638"/>
            <a:ext cx="3376893"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Enjoyment of the students</a:t>
            </a:r>
          </a:p>
          <a:p>
            <a:r>
              <a:rPr lang="en-US" dirty="0" smtClean="0"/>
              <a:t>Strong </a:t>
            </a:r>
            <a:r>
              <a:rPr lang="en-US" dirty="0" smtClean="0"/>
              <a:t>relationships</a:t>
            </a:r>
          </a:p>
          <a:p>
            <a:r>
              <a:rPr lang="en-US" dirty="0" smtClean="0"/>
              <a:t>Efficient classroom routines</a:t>
            </a:r>
            <a:endParaRPr lang="en-US" dirty="0"/>
          </a:p>
        </p:txBody>
      </p:sp>
      <p:sp>
        <p:nvSpPr>
          <p:cNvPr id="14" name="TextBox 13"/>
          <p:cNvSpPr txBox="1"/>
          <p:nvPr/>
        </p:nvSpPr>
        <p:spPr>
          <a:xfrm>
            <a:off x="5220857" y="4027873"/>
            <a:ext cx="3774687" cy="175432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A classroom whic</a:t>
            </a:r>
            <a:r>
              <a:rPr lang="en-US" dirty="0" smtClean="0"/>
              <a:t>h demands more:</a:t>
            </a:r>
            <a:endParaRPr lang="en-US" dirty="0" smtClean="0"/>
          </a:p>
          <a:p>
            <a:r>
              <a:rPr lang="en-US" dirty="0" smtClean="0"/>
              <a:t>Growth </a:t>
            </a:r>
            <a:r>
              <a:rPr lang="en-US" dirty="0" smtClean="0"/>
              <a:t>Mindset Environment</a:t>
            </a:r>
          </a:p>
          <a:p>
            <a:r>
              <a:rPr lang="en-US" dirty="0" smtClean="0"/>
              <a:t>Value</a:t>
            </a:r>
            <a:r>
              <a:rPr lang="en-US" dirty="0" smtClean="0"/>
              <a:t> </a:t>
            </a:r>
            <a:r>
              <a:rPr lang="en-US" dirty="0" smtClean="0"/>
              <a:t>hard work &amp; </a:t>
            </a:r>
            <a:r>
              <a:rPr lang="en-US" dirty="0" smtClean="0"/>
              <a:t>effort over ability</a:t>
            </a:r>
            <a:endParaRPr lang="en-US" dirty="0" smtClean="0"/>
          </a:p>
          <a:p>
            <a:r>
              <a:rPr lang="en-US" dirty="0" smtClean="0"/>
              <a:t>Cultivate curiosity</a:t>
            </a:r>
          </a:p>
          <a:p>
            <a:r>
              <a:rPr lang="en-US" dirty="0" smtClean="0"/>
              <a:t>Encourage risk taking &amp; </a:t>
            </a:r>
            <a:r>
              <a:rPr lang="en-US" dirty="0" smtClean="0"/>
              <a:t>struggle</a:t>
            </a:r>
          </a:p>
          <a:p>
            <a:r>
              <a:rPr lang="en-US" dirty="0" smtClean="0"/>
              <a:t>Develop grit</a:t>
            </a:r>
            <a:endParaRPr lang="en-US" dirty="0"/>
          </a:p>
        </p:txBody>
      </p:sp>
    </p:spTree>
    <p:extLst>
      <p:ext uri="{BB962C8B-B14F-4D97-AF65-F5344CB8AC3E}">
        <p14:creationId xmlns:p14="http://schemas.microsoft.com/office/powerpoint/2010/main" val="15958245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30"/>
            <a:ext cx="8229600" cy="1143000"/>
          </a:xfrm>
        </p:spPr>
        <p:txBody>
          <a:bodyPr>
            <a:normAutofit fontScale="90000"/>
          </a:bodyPr>
          <a:lstStyle/>
          <a:p>
            <a:r>
              <a:rPr lang="en-US" sz="3600" dirty="0" smtClean="0"/>
              <a:t>2. Specify what excellence will look like clearly</a:t>
            </a:r>
            <a:endParaRPr lang="en-US" sz="3600" dirty="0"/>
          </a:p>
        </p:txBody>
      </p:sp>
      <p:sp>
        <p:nvSpPr>
          <p:cNvPr id="5" name="Content Placeholder 4"/>
          <p:cNvSpPr>
            <a:spLocks noGrp="1"/>
          </p:cNvSpPr>
          <p:nvPr>
            <p:ph sz="half" idx="1"/>
          </p:nvPr>
        </p:nvSpPr>
        <p:spPr>
          <a:xfrm>
            <a:off x="457200" y="1113990"/>
            <a:ext cx="4822538" cy="5647928"/>
          </a:xfrm>
        </p:spPr>
        <p:txBody>
          <a:bodyPr>
            <a:normAutofit/>
          </a:bodyPr>
          <a:lstStyle/>
          <a:p>
            <a:r>
              <a:rPr lang="en-US" sz="1600" dirty="0" smtClean="0"/>
              <a:t>Mastery of...What </a:t>
            </a:r>
            <a:r>
              <a:rPr lang="en-US" sz="1600" dirty="0" smtClean="0"/>
              <a:t>will students gain mastery </a:t>
            </a:r>
            <a:r>
              <a:rPr lang="en-US" sz="1600" dirty="0" smtClean="0"/>
              <a:t>of?</a:t>
            </a:r>
          </a:p>
          <a:p>
            <a:r>
              <a:rPr lang="en-US" sz="1600" dirty="0" smtClean="0"/>
              <a:t>So that... Why?</a:t>
            </a:r>
            <a:endParaRPr lang="en-US" sz="1600" dirty="0" smtClean="0"/>
          </a:p>
          <a:p>
            <a:r>
              <a:rPr lang="en-US" sz="1600" dirty="0" smtClean="0"/>
              <a:t>Are students stretched to their Maximum Potential [Grade] MP[G]</a:t>
            </a:r>
          </a:p>
          <a:p>
            <a:r>
              <a:rPr lang="en-US" sz="1600" dirty="0" smtClean="0"/>
              <a:t>Flight </a:t>
            </a:r>
            <a:r>
              <a:rPr lang="en-US" sz="1600" dirty="0" smtClean="0"/>
              <a:t>path from where students are to...</a:t>
            </a:r>
          </a:p>
          <a:p>
            <a:r>
              <a:rPr lang="en-US" sz="1600" dirty="0" smtClean="0"/>
              <a:t>Expected Learning Gains which are:</a:t>
            </a:r>
          </a:p>
          <a:p>
            <a:pPr marL="457200" indent="-457200">
              <a:buAutoNum type="alphaLcPeriod"/>
            </a:pPr>
            <a:r>
              <a:rPr lang="en-US" sz="1600" dirty="0" smtClean="0"/>
              <a:t>Understood</a:t>
            </a:r>
          </a:p>
          <a:p>
            <a:pPr marL="457200" indent="-457200">
              <a:buAutoNum type="alphaLcPeriod"/>
            </a:pPr>
            <a:r>
              <a:rPr lang="en-US" sz="1600" dirty="0" smtClean="0"/>
              <a:t>Specific</a:t>
            </a:r>
          </a:p>
          <a:p>
            <a:pPr marL="457200" indent="-457200">
              <a:buAutoNum type="alphaLcPeriod"/>
            </a:pPr>
            <a:r>
              <a:rPr lang="en-US" sz="1600" dirty="0" smtClean="0"/>
              <a:t>Challenging</a:t>
            </a:r>
          </a:p>
          <a:p>
            <a:pPr marL="457200" indent="-457200">
              <a:buAutoNum type="alphaLcPeriod"/>
            </a:pPr>
            <a:r>
              <a:rPr lang="en-US" sz="1600" dirty="0" smtClean="0"/>
              <a:t>Extended </a:t>
            </a:r>
          </a:p>
          <a:p>
            <a:r>
              <a:rPr lang="en-US" sz="1600" dirty="0" smtClean="0"/>
              <a:t>SHOW students what you want: having a detailed understanding of what constitutes an excellent piece of work helps students to do it themselves</a:t>
            </a:r>
          </a:p>
          <a:p>
            <a:r>
              <a:rPr lang="en-US" sz="1600" dirty="0" smtClean="0"/>
              <a:t>Avoid systematic under-challenge.  Show them what’s possible: </a:t>
            </a:r>
            <a:r>
              <a:rPr lang="en-US" sz="1600" dirty="0" smtClean="0">
                <a:hlinkClick r:id="rId2"/>
              </a:rPr>
              <a:t>Austin’s Butterfly</a:t>
            </a:r>
            <a:endParaRPr lang="en-US" sz="1600" dirty="0" smtClean="0"/>
          </a:p>
          <a:p>
            <a:r>
              <a:rPr lang="en-US" sz="1600" dirty="0" smtClean="0"/>
              <a:t>Have high expectations: practical ideas </a:t>
            </a:r>
            <a:r>
              <a:rPr lang="en-US" sz="1600" dirty="0" smtClean="0">
                <a:hlinkClick r:id="rId3"/>
              </a:rPr>
              <a:t>@</a:t>
            </a:r>
            <a:r>
              <a:rPr lang="en-US" sz="1600" dirty="0" err="1" smtClean="0">
                <a:hlinkClick r:id="rId3"/>
              </a:rPr>
              <a:t>mrocallaghan_edu</a:t>
            </a:r>
            <a:endParaRPr lang="en-US" sz="1600" dirty="0" smtClean="0"/>
          </a:p>
          <a:p>
            <a:pPr marL="0" indent="0">
              <a:buNone/>
            </a:pPr>
            <a:r>
              <a:rPr lang="en-US" sz="1600" dirty="0" smtClean="0"/>
              <a:t>More ideas </a:t>
            </a:r>
            <a:r>
              <a:rPr lang="en-US" sz="1600" dirty="0" smtClean="0">
                <a:hlinkClick r:id="rId4"/>
              </a:rPr>
              <a:t>@leadinglearner</a:t>
            </a:r>
            <a:endParaRPr lang="en-US" sz="1600" dirty="0" smtClean="0"/>
          </a:p>
          <a:p>
            <a:endParaRPr lang="en-US" sz="2000" dirty="0"/>
          </a:p>
        </p:txBody>
      </p:sp>
      <p:pic>
        <p:nvPicPr>
          <p:cNvPr id="2" name="Content Placeholder 1"/>
          <p:cNvPicPr>
            <a:picLocks noGrp="1" noChangeAspect="1"/>
          </p:cNvPicPr>
          <p:nvPr>
            <p:ph sz="half" idx="2"/>
          </p:nvPr>
        </p:nvPicPr>
        <p:blipFill>
          <a:blip r:embed="rId5"/>
          <a:srcRect l="14407" r="14407"/>
          <a:stretch>
            <a:fillRect/>
          </a:stretch>
        </p:blipFill>
        <p:spPr>
          <a:xfrm>
            <a:off x="5371567" y="1600201"/>
            <a:ext cx="3528507" cy="3996728"/>
          </a:xfrm>
        </p:spPr>
      </p:pic>
    </p:spTree>
    <p:extLst>
      <p:ext uri="{BB962C8B-B14F-4D97-AF65-F5344CB8AC3E}">
        <p14:creationId xmlns:p14="http://schemas.microsoft.com/office/powerpoint/2010/main" val="7725580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Connect the new learning appropriately</a:t>
            </a:r>
            <a:endParaRPr lang="en-US" sz="3200" dirty="0"/>
          </a:p>
        </p:txBody>
      </p:sp>
      <p:sp>
        <p:nvSpPr>
          <p:cNvPr id="3" name="Content Placeholder 2"/>
          <p:cNvSpPr>
            <a:spLocks noGrp="1"/>
          </p:cNvSpPr>
          <p:nvPr>
            <p:ph sz="half" idx="1"/>
          </p:nvPr>
        </p:nvSpPr>
        <p:spPr>
          <a:xfrm>
            <a:off x="457199" y="1600200"/>
            <a:ext cx="4963379" cy="4525963"/>
          </a:xfrm>
        </p:spPr>
        <p:txBody>
          <a:bodyPr>
            <a:noAutofit/>
          </a:bodyPr>
          <a:lstStyle/>
          <a:p>
            <a:pPr marL="0" indent="0">
              <a:buNone/>
            </a:pPr>
            <a:r>
              <a:rPr lang="en-US" sz="1600" b="1" i="1" dirty="0" smtClean="0"/>
              <a:t>“The most effective teachers ensure that their students efficiently...connect background knowledge.” </a:t>
            </a:r>
            <a:r>
              <a:rPr lang="en-US" sz="1600" b="1" i="1" dirty="0" err="1" smtClean="0"/>
              <a:t>Rosenshine</a:t>
            </a:r>
            <a:endParaRPr lang="en-US" sz="1600" b="1" i="1" dirty="0" smtClean="0"/>
          </a:p>
          <a:p>
            <a:r>
              <a:rPr lang="en-US" sz="1600" dirty="0" smtClean="0"/>
              <a:t>How </a:t>
            </a:r>
            <a:r>
              <a:rPr lang="en-US" sz="1600" dirty="0" smtClean="0"/>
              <a:t>does your Learning Hook excite students’ curiosity</a:t>
            </a:r>
            <a:r>
              <a:rPr lang="en-US" sz="1600" dirty="0" smtClean="0"/>
              <a:t>?</a:t>
            </a:r>
          </a:p>
          <a:p>
            <a:r>
              <a:rPr lang="en-US" sz="1600" dirty="0" smtClean="0"/>
              <a:t>Begin the lesson with a short review (5-8 minutes) of previous learning to strengthen connections and embed fluency.  </a:t>
            </a:r>
            <a:r>
              <a:rPr lang="en-US" sz="1600" i="1" dirty="0" smtClean="0"/>
              <a:t>“We connect our understanding of the new information to our existing concepts or ‘schema’” </a:t>
            </a:r>
            <a:r>
              <a:rPr lang="en-US" sz="1600" dirty="0" err="1" smtClean="0"/>
              <a:t>Rosenshine</a:t>
            </a:r>
            <a:endParaRPr lang="en-US" sz="1600" dirty="0" smtClean="0"/>
          </a:p>
          <a:p>
            <a:r>
              <a:rPr lang="en-US" sz="1600" dirty="0" smtClean="0"/>
              <a:t>How does the learning connect and retrieve previous content without over-repeating?</a:t>
            </a:r>
          </a:p>
          <a:p>
            <a:pPr marL="0" indent="0">
              <a:buNone/>
            </a:pPr>
            <a:endParaRPr lang="en-US" sz="1600" dirty="0"/>
          </a:p>
          <a:p>
            <a:pPr marL="0" indent="0">
              <a:buNone/>
            </a:pPr>
            <a:r>
              <a:rPr lang="en-US" sz="1600" dirty="0" smtClean="0"/>
              <a:t>Engelmann suggests that only 15% of lesson content is new; the rest is either review of previous content or slight expansions on previous learning</a:t>
            </a:r>
            <a:r>
              <a:rPr lang="en-US" sz="1600" dirty="0" smtClean="0"/>
              <a:t>.  </a:t>
            </a:r>
            <a:r>
              <a:rPr lang="en-US" sz="1600" dirty="0" err="1" smtClean="0"/>
              <a:t>Rosenshine</a:t>
            </a:r>
            <a:r>
              <a:rPr lang="en-US" sz="1600" dirty="0" smtClean="0"/>
              <a:t> agrees that information should be presented in small steps with student practice after each step. </a:t>
            </a:r>
            <a:endParaRPr lang="en-US" sz="1600" dirty="0"/>
          </a:p>
        </p:txBody>
      </p:sp>
      <p:pic>
        <p:nvPicPr>
          <p:cNvPr id="5" name="Content Placeholder 4"/>
          <p:cNvPicPr>
            <a:picLocks noGrp="1" noChangeAspect="1"/>
          </p:cNvPicPr>
          <p:nvPr>
            <p:ph sz="half" idx="2"/>
          </p:nvPr>
        </p:nvPicPr>
        <p:blipFill>
          <a:blip r:embed="rId2"/>
          <a:srcRect l="22906" r="22906"/>
          <a:stretch>
            <a:fillRect/>
          </a:stretch>
        </p:blipFill>
        <p:spPr>
          <a:xfrm>
            <a:off x="5511970" y="1417638"/>
            <a:ext cx="3515837" cy="2656287"/>
          </a:xfrm>
        </p:spPr>
      </p:pic>
      <p:sp>
        <p:nvSpPr>
          <p:cNvPr id="4" name="TextBox 3"/>
          <p:cNvSpPr txBox="1"/>
          <p:nvPr/>
        </p:nvSpPr>
        <p:spPr>
          <a:xfrm>
            <a:off x="5420577" y="4097442"/>
            <a:ext cx="3607229" cy="2308324"/>
          </a:xfrm>
          <a:prstGeom prst="rect">
            <a:avLst/>
          </a:prstGeom>
          <a:noFill/>
        </p:spPr>
        <p:txBody>
          <a:bodyPr wrap="square" rtlCol="0">
            <a:spAutoFit/>
          </a:bodyPr>
          <a:lstStyle/>
          <a:p>
            <a:r>
              <a:rPr lang="en-US" sz="1600" dirty="0"/>
              <a:t>One of the most common areas for improvement </a:t>
            </a:r>
            <a:r>
              <a:rPr lang="en-US" sz="1600" dirty="0" smtClean="0"/>
              <a:t>is </a:t>
            </a:r>
            <a:r>
              <a:rPr lang="en-US" sz="1600" dirty="0"/>
              <a:t>ensuring that lessons “</a:t>
            </a:r>
            <a:r>
              <a:rPr lang="en-US" sz="1600" i="1" dirty="0"/>
              <a:t>build on what students have already learned. This is about making sure that the pitch is right, checking for misconceptions and being prepared both to revisit those elements which have not been understood and to move on once they have</a:t>
            </a:r>
            <a:r>
              <a:rPr lang="en-US" sz="1600" dirty="0"/>
              <a:t>.” Mary Myatt</a:t>
            </a:r>
          </a:p>
        </p:txBody>
      </p:sp>
    </p:spTree>
    <p:extLst>
      <p:ext uri="{BB962C8B-B14F-4D97-AF65-F5344CB8AC3E}">
        <p14:creationId xmlns:p14="http://schemas.microsoft.com/office/powerpoint/2010/main" val="36170294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4. Transmit Understanding Memorably</a:t>
            </a:r>
            <a:endParaRPr lang="en-US" sz="3200" dirty="0"/>
          </a:p>
        </p:txBody>
      </p:sp>
      <p:sp>
        <p:nvSpPr>
          <p:cNvPr id="3" name="Content Placeholder 2"/>
          <p:cNvSpPr>
            <a:spLocks noGrp="1"/>
          </p:cNvSpPr>
          <p:nvPr>
            <p:ph sz="half" idx="1"/>
          </p:nvPr>
        </p:nvSpPr>
        <p:spPr>
          <a:xfrm>
            <a:off x="457199" y="1321527"/>
            <a:ext cx="5830672" cy="5761029"/>
          </a:xfrm>
        </p:spPr>
        <p:txBody>
          <a:bodyPr>
            <a:noAutofit/>
          </a:bodyPr>
          <a:lstStyle/>
          <a:p>
            <a:pPr marL="0" indent="0">
              <a:buNone/>
            </a:pPr>
            <a:r>
              <a:rPr lang="en-US" sz="1600" b="1" i="1" dirty="0"/>
              <a:t>“The most effective teachers ensure that their students </a:t>
            </a:r>
            <a:r>
              <a:rPr lang="en-US" sz="1600" b="1" i="1" dirty="0" smtClean="0"/>
              <a:t>efficiently acquire .</a:t>
            </a:r>
            <a:r>
              <a:rPr lang="en-US" sz="1600" b="1" i="1" dirty="0"/>
              <a:t>.</a:t>
            </a:r>
            <a:r>
              <a:rPr lang="en-US" sz="1600" b="1" i="1" dirty="0" smtClean="0"/>
              <a:t>.background </a:t>
            </a:r>
            <a:r>
              <a:rPr lang="en-US" sz="1600" b="1" i="1" dirty="0"/>
              <a:t>knowledge</a:t>
            </a:r>
            <a:r>
              <a:rPr lang="en-US" sz="1600" b="1" i="1" dirty="0" smtClean="0"/>
              <a:t>...more effective teachers spent time presenting new material and guiding student practice” </a:t>
            </a:r>
            <a:r>
              <a:rPr lang="en-US" sz="1600" b="1" i="1" dirty="0" err="1" smtClean="0"/>
              <a:t>Rosenshine</a:t>
            </a:r>
            <a:endParaRPr lang="en-US" sz="1600" dirty="0" smtClean="0"/>
          </a:p>
          <a:p>
            <a:r>
              <a:rPr lang="en-US" sz="1600" dirty="0" smtClean="0"/>
              <a:t>Use </a:t>
            </a:r>
            <a:r>
              <a:rPr lang="en-US" sz="1600" dirty="0" smtClean="0"/>
              <a:t>a range of the </a:t>
            </a:r>
            <a:r>
              <a:rPr lang="en-US" sz="1600" dirty="0" smtClean="0"/>
              <a:t>6 </a:t>
            </a:r>
            <a:r>
              <a:rPr lang="en-US" sz="1600" dirty="0" smtClean="0"/>
              <a:t>explanation strategies: </a:t>
            </a:r>
          </a:p>
          <a:p>
            <a:pPr marL="0" indent="0">
              <a:buNone/>
            </a:pPr>
            <a:r>
              <a:rPr lang="en-US" sz="1600" dirty="0" smtClean="0"/>
              <a:t>Connect, </a:t>
            </a:r>
            <a:r>
              <a:rPr lang="en-US" sz="1600" dirty="0" err="1" smtClean="0"/>
              <a:t>concretise</a:t>
            </a:r>
            <a:r>
              <a:rPr lang="en-US" sz="1600" dirty="0" smtClean="0"/>
              <a:t>, </a:t>
            </a:r>
            <a:r>
              <a:rPr lang="en-US" sz="1600" dirty="0" err="1" smtClean="0"/>
              <a:t>analogise</a:t>
            </a:r>
            <a:r>
              <a:rPr lang="en-US" sz="1600" dirty="0" smtClean="0"/>
              <a:t>, </a:t>
            </a:r>
            <a:r>
              <a:rPr lang="en-US" sz="1600" dirty="0" smtClean="0"/>
              <a:t>walk </a:t>
            </a:r>
            <a:r>
              <a:rPr lang="en-US" sz="1600" dirty="0" smtClean="0"/>
              <a:t>it through, </a:t>
            </a:r>
            <a:r>
              <a:rPr lang="en-US" sz="1600" dirty="0" err="1" smtClean="0"/>
              <a:t>visualise</a:t>
            </a:r>
            <a:r>
              <a:rPr lang="en-US" sz="1600" dirty="0" smtClean="0"/>
              <a:t>, limbo </a:t>
            </a:r>
          </a:p>
          <a:p>
            <a:r>
              <a:rPr lang="en-US" sz="1600" dirty="0" smtClean="0"/>
              <a:t>Provide models</a:t>
            </a:r>
          </a:p>
          <a:p>
            <a:r>
              <a:rPr lang="en-US" sz="1600" dirty="0" smtClean="0"/>
              <a:t>Give </a:t>
            </a:r>
            <a:r>
              <a:rPr lang="en-US" sz="1600" dirty="0" smtClean="0"/>
              <a:t>a precise example sequence of: </a:t>
            </a:r>
          </a:p>
          <a:p>
            <a:pPr marL="457200" indent="-457200">
              <a:buAutoNum type="alphaLcPeriod"/>
            </a:pPr>
            <a:r>
              <a:rPr lang="en-US" sz="1600" dirty="0"/>
              <a:t>A</a:t>
            </a:r>
            <a:r>
              <a:rPr lang="en-US" sz="1600" dirty="0" smtClean="0"/>
              <a:t> </a:t>
            </a:r>
            <a:r>
              <a:rPr lang="en-US" sz="1600" dirty="0"/>
              <a:t>range of positive examples of a </a:t>
            </a:r>
            <a:r>
              <a:rPr lang="en-US" sz="1600" dirty="0" smtClean="0"/>
              <a:t>concept</a:t>
            </a:r>
            <a:endParaRPr lang="en-US" sz="1600" dirty="0"/>
          </a:p>
          <a:p>
            <a:pPr marL="457200" indent="-457200">
              <a:buAutoNum type="alphaLcPeriod"/>
            </a:pPr>
            <a:r>
              <a:rPr lang="en-US" sz="1600" dirty="0"/>
              <a:t>T</a:t>
            </a:r>
            <a:r>
              <a:rPr lang="en-US" sz="1600" dirty="0" smtClean="0"/>
              <a:t>he </a:t>
            </a:r>
            <a:r>
              <a:rPr lang="en-US" sz="1600" dirty="0"/>
              <a:t>limits of the concept by negative </a:t>
            </a:r>
            <a:r>
              <a:rPr lang="en-US" sz="1600" dirty="0" smtClean="0"/>
              <a:t>examples</a:t>
            </a:r>
            <a:endParaRPr lang="en-US" sz="1600" dirty="0"/>
          </a:p>
          <a:p>
            <a:pPr marL="457200" indent="-457200">
              <a:buAutoNum type="alphaLcPeriod"/>
            </a:pPr>
            <a:r>
              <a:rPr lang="en-US" sz="1600" dirty="0"/>
              <a:t>M</a:t>
            </a:r>
            <a:r>
              <a:rPr lang="en-US" sz="1600" dirty="0" smtClean="0"/>
              <a:t>inimally </a:t>
            </a:r>
            <a:r>
              <a:rPr lang="en-US" sz="1600" dirty="0"/>
              <a:t>different examples </a:t>
            </a:r>
            <a:endParaRPr lang="en-US" sz="1600" dirty="0" smtClean="0"/>
          </a:p>
          <a:p>
            <a:r>
              <a:rPr lang="en-US" sz="1600" dirty="0" smtClean="0"/>
              <a:t>Get </a:t>
            </a:r>
            <a:r>
              <a:rPr lang="en-US" sz="1600" dirty="0" smtClean="0"/>
              <a:t>students to explain: </a:t>
            </a:r>
          </a:p>
          <a:p>
            <a:pPr marL="457200" indent="-457200">
              <a:buAutoNum type="alphaLcPeriod"/>
            </a:pPr>
            <a:r>
              <a:rPr lang="en-US" sz="1600" dirty="0" smtClean="0"/>
              <a:t>Elaborative interrogation</a:t>
            </a:r>
          </a:p>
          <a:p>
            <a:pPr marL="457200" indent="-457200">
              <a:buAutoNum type="alphaLcPeriod"/>
            </a:pPr>
            <a:r>
              <a:rPr lang="en-US" sz="1600" dirty="0" smtClean="0"/>
              <a:t>Self-explanation</a:t>
            </a:r>
          </a:p>
          <a:p>
            <a:pPr marL="457200" indent="-457200">
              <a:buAutoNum type="alphaLcPeriod"/>
            </a:pPr>
            <a:r>
              <a:rPr lang="en-US" sz="1600" dirty="0" smtClean="0"/>
              <a:t>Peer-explanation</a:t>
            </a:r>
          </a:p>
          <a:p>
            <a:r>
              <a:rPr lang="en-US" sz="1600" dirty="0" smtClean="0"/>
              <a:t>Use You, Y’all, We rather than I, we, you to explain.  </a:t>
            </a:r>
            <a:r>
              <a:rPr lang="en-US" sz="1600" dirty="0"/>
              <a:t>S</a:t>
            </a:r>
            <a:r>
              <a:rPr lang="en-US" sz="1600" dirty="0" smtClean="0"/>
              <a:t>ee </a:t>
            </a:r>
            <a:r>
              <a:rPr lang="en-US" sz="1600" dirty="0" smtClean="0">
                <a:hlinkClick r:id="rId2"/>
              </a:rPr>
              <a:t>@DanielWillingham </a:t>
            </a:r>
            <a:endParaRPr lang="en-US" sz="1600" dirty="0" smtClean="0"/>
          </a:p>
          <a:p>
            <a:r>
              <a:rPr lang="en-US" sz="1600" dirty="0" err="1" smtClean="0"/>
              <a:t>Rosenshine</a:t>
            </a:r>
            <a:r>
              <a:rPr lang="en-US" sz="1600" dirty="0" smtClean="0"/>
              <a:t> suggest half of lesson time is spent on instructing, demonstrating and questions</a:t>
            </a:r>
            <a:endParaRPr lang="en-US" sz="1600" dirty="0"/>
          </a:p>
        </p:txBody>
      </p:sp>
      <p:pic>
        <p:nvPicPr>
          <p:cNvPr id="6" name="Content Placeholder 5"/>
          <p:cNvPicPr>
            <a:picLocks noGrp="1" noChangeAspect="1"/>
          </p:cNvPicPr>
          <p:nvPr>
            <p:ph sz="half" idx="2"/>
          </p:nvPr>
        </p:nvPicPr>
        <p:blipFill>
          <a:blip r:embed="rId3"/>
          <a:srcRect l="15927" r="15927"/>
          <a:stretch>
            <a:fillRect/>
          </a:stretch>
        </p:blipFill>
        <p:spPr>
          <a:xfrm>
            <a:off x="6287871" y="1600201"/>
            <a:ext cx="2398928" cy="3913044"/>
          </a:xfrm>
        </p:spPr>
      </p:pic>
      <p:sp>
        <p:nvSpPr>
          <p:cNvPr id="4" name="TextBox 3"/>
          <p:cNvSpPr txBox="1"/>
          <p:nvPr/>
        </p:nvSpPr>
        <p:spPr>
          <a:xfrm>
            <a:off x="6252594" y="5587121"/>
            <a:ext cx="2554808" cy="830997"/>
          </a:xfrm>
          <a:prstGeom prst="rect">
            <a:avLst/>
          </a:prstGeom>
          <a:noFill/>
        </p:spPr>
        <p:txBody>
          <a:bodyPr wrap="square" rtlCol="0">
            <a:spAutoFit/>
          </a:bodyPr>
          <a:lstStyle/>
          <a:p>
            <a:r>
              <a:rPr lang="en-US" sz="1600" dirty="0"/>
              <a:t>More ideas </a:t>
            </a:r>
            <a:r>
              <a:rPr lang="en-US" sz="1600" dirty="0">
                <a:hlinkClick r:id="rId4"/>
              </a:rPr>
              <a:t>@Headguruteacher </a:t>
            </a:r>
            <a:r>
              <a:rPr lang="en-US" sz="1600" dirty="0"/>
              <a:t>and </a:t>
            </a:r>
            <a:r>
              <a:rPr lang="en-US" sz="1600" dirty="0">
                <a:hlinkClick r:id="rId5"/>
              </a:rPr>
              <a:t>@learningspy</a:t>
            </a:r>
            <a:endParaRPr lang="en-US" sz="1600" dirty="0"/>
          </a:p>
        </p:txBody>
      </p:sp>
    </p:spTree>
    <p:extLst>
      <p:ext uri="{BB962C8B-B14F-4D97-AF65-F5344CB8AC3E}">
        <p14:creationId xmlns:p14="http://schemas.microsoft.com/office/powerpoint/2010/main" val="27361902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72"/>
            <a:ext cx="8229600" cy="1143000"/>
          </a:xfrm>
        </p:spPr>
        <p:txBody>
          <a:bodyPr>
            <a:normAutofit/>
          </a:bodyPr>
          <a:lstStyle/>
          <a:p>
            <a:r>
              <a:rPr lang="en-US" sz="3200" dirty="0" smtClean="0"/>
              <a:t>5. </a:t>
            </a:r>
            <a:r>
              <a:rPr lang="en-US" sz="3200" dirty="0" err="1" smtClean="0"/>
              <a:t>Practise</a:t>
            </a:r>
            <a:r>
              <a:rPr lang="en-US" sz="3200" dirty="0" smtClean="0"/>
              <a:t> the learning </a:t>
            </a:r>
            <a:r>
              <a:rPr lang="en-US" sz="3200" dirty="0" smtClean="0"/>
              <a:t>repeatedly for mastery </a:t>
            </a:r>
            <a:endParaRPr lang="en-US" sz="3200" dirty="0"/>
          </a:p>
        </p:txBody>
      </p:sp>
      <p:sp>
        <p:nvSpPr>
          <p:cNvPr id="3" name="Content Placeholder 2"/>
          <p:cNvSpPr>
            <a:spLocks noGrp="1"/>
          </p:cNvSpPr>
          <p:nvPr>
            <p:ph sz="half" idx="1"/>
          </p:nvPr>
        </p:nvSpPr>
        <p:spPr>
          <a:xfrm>
            <a:off x="457200" y="2374905"/>
            <a:ext cx="4870454" cy="3541278"/>
          </a:xfrm>
        </p:spPr>
        <p:txBody>
          <a:bodyPr>
            <a:noAutofit/>
          </a:bodyPr>
          <a:lstStyle/>
          <a:p>
            <a:r>
              <a:rPr lang="en-US" sz="1600" dirty="0" smtClean="0"/>
              <a:t>Extended Practice Drills: Activities build from teacher-</a:t>
            </a:r>
            <a:r>
              <a:rPr lang="en-US" sz="1600" dirty="0" err="1" smtClean="0"/>
              <a:t>modelled</a:t>
            </a:r>
            <a:r>
              <a:rPr lang="en-US" sz="1600" dirty="0" smtClean="0"/>
              <a:t>, through guided, to independent </a:t>
            </a:r>
            <a:r>
              <a:rPr lang="en-US" sz="1600" dirty="0" smtClean="0"/>
              <a:t>practice so learning is fluent.  </a:t>
            </a:r>
            <a:r>
              <a:rPr lang="en-US" sz="1600" dirty="0" smtClean="0"/>
              <a:t>See </a:t>
            </a:r>
            <a:r>
              <a:rPr lang="en-US" sz="1600" dirty="0" smtClean="0">
                <a:hlinkClick r:id="rId2"/>
              </a:rPr>
              <a:t>@Pragmatic Education </a:t>
            </a:r>
            <a:endParaRPr lang="en-US" sz="1600" dirty="0" smtClean="0"/>
          </a:p>
          <a:p>
            <a:r>
              <a:rPr lang="en-US" sz="1600" dirty="0" smtClean="0">
                <a:hlinkClick r:id="rId3"/>
              </a:rPr>
              <a:t>Spaced Learning</a:t>
            </a:r>
            <a:endParaRPr lang="en-US" sz="1600" dirty="0" smtClean="0"/>
          </a:p>
          <a:p>
            <a:r>
              <a:rPr lang="en-US" sz="1600" dirty="0"/>
              <a:t>L</a:t>
            </a:r>
            <a:r>
              <a:rPr lang="en-US" sz="1600" dirty="0" smtClean="0"/>
              <a:t>earning activities take students from surface to deep understanding.   Use Blooms or SOLO to structure </a:t>
            </a:r>
            <a:r>
              <a:rPr lang="en-US" sz="1600" dirty="0" smtClean="0"/>
              <a:t>this</a:t>
            </a:r>
          </a:p>
          <a:p>
            <a:r>
              <a:rPr lang="en-US" sz="1600" dirty="0" smtClean="0"/>
              <a:t>Provide temporary scaffolds for difficult tasks</a:t>
            </a:r>
            <a:endParaRPr lang="en-US" sz="1600" dirty="0" smtClean="0"/>
          </a:p>
          <a:p>
            <a:r>
              <a:rPr lang="en-US" sz="1600" dirty="0" smtClean="0"/>
              <a:t>Students should reach their ‘failure line’.  See Reach For It: Failing to Succeed blog </a:t>
            </a:r>
            <a:r>
              <a:rPr lang="en-US" sz="1600" dirty="0" smtClean="0">
                <a:hlinkClick r:id="rId4"/>
              </a:rPr>
              <a:t>@lovelearningideas </a:t>
            </a:r>
            <a:endParaRPr lang="en-US" sz="1600" dirty="0" smtClean="0"/>
          </a:p>
          <a:p>
            <a:r>
              <a:rPr lang="en-US" sz="1600" dirty="0" smtClean="0"/>
              <a:t>Students compare, </a:t>
            </a:r>
            <a:r>
              <a:rPr lang="en-US" sz="1600" dirty="0" err="1" smtClean="0"/>
              <a:t>criticise</a:t>
            </a:r>
            <a:r>
              <a:rPr lang="en-US" sz="1600" dirty="0" smtClean="0"/>
              <a:t>, improve or annotate </a:t>
            </a:r>
            <a:r>
              <a:rPr lang="en-US" sz="1600" dirty="0"/>
              <a:t>w</a:t>
            </a:r>
            <a:r>
              <a:rPr lang="en-US" sz="1600" dirty="0" smtClean="0"/>
              <a:t>orked examples freeing their memories to focus on solution steps.  See </a:t>
            </a:r>
            <a:r>
              <a:rPr lang="en-US" sz="1600" dirty="0" smtClean="0">
                <a:hlinkClick r:id="rId5"/>
              </a:rPr>
              <a:t>@Pragmatic Education </a:t>
            </a:r>
            <a:endParaRPr lang="en-US" sz="1600" dirty="0" smtClean="0"/>
          </a:p>
          <a:p>
            <a:pPr marL="0" indent="0">
              <a:buNone/>
            </a:pPr>
            <a:endParaRPr lang="en-US" sz="1100" dirty="0"/>
          </a:p>
        </p:txBody>
      </p:sp>
      <p:pic>
        <p:nvPicPr>
          <p:cNvPr id="7" name="Content Placeholder 6" descr="Struggle taxonomy.png"/>
          <p:cNvPicPr>
            <a:picLocks noGrp="1" noChangeAspect="1"/>
          </p:cNvPicPr>
          <p:nvPr>
            <p:ph sz="half" idx="2"/>
          </p:nvPr>
        </p:nvPicPr>
        <p:blipFill>
          <a:blip r:embed="rId6">
            <a:extLst>
              <a:ext uri="{28A0092B-C50C-407E-A947-70E740481C1C}">
                <a14:useLocalDpi xmlns:a14="http://schemas.microsoft.com/office/drawing/2010/main" val="0"/>
              </a:ext>
            </a:extLst>
          </a:blip>
          <a:srcRect l="595" r="595"/>
          <a:stretch>
            <a:fillRect/>
          </a:stretch>
        </p:blipFill>
        <p:spPr>
          <a:xfrm>
            <a:off x="5305017" y="2462317"/>
            <a:ext cx="3667324" cy="2550133"/>
          </a:xfrm>
        </p:spPr>
      </p:pic>
      <p:sp>
        <p:nvSpPr>
          <p:cNvPr id="8" name="TextBox 7"/>
          <p:cNvSpPr txBox="1"/>
          <p:nvPr/>
        </p:nvSpPr>
        <p:spPr>
          <a:xfrm>
            <a:off x="5781951" y="5118450"/>
            <a:ext cx="3231697" cy="1323439"/>
          </a:xfrm>
          <a:prstGeom prst="rect">
            <a:avLst/>
          </a:prstGeom>
          <a:noFill/>
        </p:spPr>
        <p:txBody>
          <a:bodyPr wrap="square" rtlCol="0">
            <a:spAutoFit/>
          </a:bodyPr>
          <a:lstStyle/>
          <a:p>
            <a:r>
              <a:rPr lang="en-US" sz="1600" dirty="0" smtClean="0"/>
              <a:t>Engelmann states that the practice time required for </a:t>
            </a:r>
            <a:r>
              <a:rPr lang="en-US" sz="1600" dirty="0" smtClean="0"/>
              <a:t>learning fluency </a:t>
            </a:r>
            <a:r>
              <a:rPr lang="en-US" sz="1600" dirty="0" smtClean="0"/>
              <a:t>is 5x what teachers </a:t>
            </a:r>
            <a:r>
              <a:rPr lang="en-US" sz="1600" dirty="0" smtClean="0"/>
              <a:t>expect.  “</a:t>
            </a:r>
            <a:r>
              <a:rPr lang="en-US" sz="1600" i="1" dirty="0" smtClean="0"/>
              <a:t>The material will be forgotten if it is not sufficiently rehears</a:t>
            </a:r>
            <a:r>
              <a:rPr lang="en-US" sz="1600" dirty="0" smtClean="0"/>
              <a:t>ed.” </a:t>
            </a:r>
            <a:r>
              <a:rPr lang="en-US" sz="1600" dirty="0" err="1" smtClean="0"/>
              <a:t>Rosenshine</a:t>
            </a:r>
            <a:r>
              <a:rPr lang="en-US" sz="1600" dirty="0" smtClean="0"/>
              <a:t> </a:t>
            </a:r>
            <a:endParaRPr lang="en-US" sz="1600" dirty="0" smtClean="0"/>
          </a:p>
        </p:txBody>
      </p:sp>
      <p:sp>
        <p:nvSpPr>
          <p:cNvPr id="4" name="TextBox 3"/>
          <p:cNvSpPr txBox="1"/>
          <p:nvPr/>
        </p:nvSpPr>
        <p:spPr>
          <a:xfrm>
            <a:off x="457200" y="1138878"/>
            <a:ext cx="8360275" cy="1323439"/>
          </a:xfrm>
          <a:prstGeom prst="rect">
            <a:avLst/>
          </a:prstGeom>
          <a:noFill/>
        </p:spPr>
        <p:txBody>
          <a:bodyPr wrap="square" rtlCol="0">
            <a:spAutoFit/>
          </a:bodyPr>
          <a:lstStyle/>
          <a:p>
            <a:pPr marL="285750" indent="-285750">
              <a:buFont typeface="Arial"/>
              <a:buChar char="•"/>
            </a:pPr>
            <a:r>
              <a:rPr lang="en-US" sz="1600" b="1" i="1" dirty="0"/>
              <a:t>“The most effective teachers ensure that their students efficiently..</a:t>
            </a:r>
            <a:r>
              <a:rPr lang="en-US" sz="1600" b="1" i="1" dirty="0" smtClean="0"/>
              <a:t>.rehearse </a:t>
            </a:r>
            <a:r>
              <a:rPr lang="en-US" sz="1600" b="1" i="1" dirty="0"/>
              <a:t>background </a:t>
            </a:r>
            <a:r>
              <a:rPr lang="en-US" sz="1600" b="1" i="1" dirty="0" smtClean="0"/>
              <a:t>knowledge [through guided student practice].</a:t>
            </a:r>
            <a:r>
              <a:rPr lang="en-US" sz="1600" b="1" i="1" dirty="0"/>
              <a:t>” </a:t>
            </a:r>
            <a:r>
              <a:rPr lang="en-US" sz="1600" b="1" i="1" dirty="0" err="1" smtClean="0"/>
              <a:t>Rosenshine</a:t>
            </a:r>
            <a:endParaRPr lang="en-US" sz="1600" dirty="0" smtClean="0"/>
          </a:p>
          <a:p>
            <a:pPr marL="285750" indent="-285750">
              <a:buFont typeface="Arial"/>
              <a:buChar char="•"/>
            </a:pPr>
            <a:r>
              <a:rPr lang="en-US" sz="1600" dirty="0" smtClean="0"/>
              <a:t>Students </a:t>
            </a:r>
            <a:r>
              <a:rPr lang="en-US" sz="1600" dirty="0"/>
              <a:t>remember what they think about.  Focus learning activities on what you want them to </a:t>
            </a:r>
            <a:r>
              <a:rPr lang="en-US" sz="1600" dirty="0" smtClean="0"/>
              <a:t>remember.  </a:t>
            </a:r>
            <a:r>
              <a:rPr lang="en-US" sz="1600" dirty="0"/>
              <a:t>L</a:t>
            </a:r>
            <a:r>
              <a:rPr lang="en-US" sz="1600" dirty="0" smtClean="0"/>
              <a:t>earning </a:t>
            </a:r>
            <a:r>
              <a:rPr lang="en-US" sz="1600" dirty="0" smtClean="0"/>
              <a:t>happens when students think hard</a:t>
            </a:r>
            <a:endParaRPr lang="en-US" sz="1600" dirty="0"/>
          </a:p>
          <a:p>
            <a:pPr marL="285750" indent="-285750">
              <a:buFont typeface="Arial"/>
              <a:buChar char="•"/>
            </a:pPr>
            <a:r>
              <a:rPr lang="en-US" sz="1600" dirty="0" err="1" smtClean="0"/>
              <a:t>Practise</a:t>
            </a:r>
            <a:r>
              <a:rPr lang="en-US" sz="1600" dirty="0"/>
              <a:t>, </a:t>
            </a:r>
            <a:r>
              <a:rPr lang="en-US" sz="1600" dirty="0" err="1" smtClean="0"/>
              <a:t>Practise</a:t>
            </a:r>
            <a:r>
              <a:rPr lang="en-US" sz="1600" dirty="0"/>
              <a:t>, </a:t>
            </a:r>
            <a:r>
              <a:rPr lang="en-US" sz="1600" dirty="0" err="1" smtClean="0"/>
              <a:t>Practise</a:t>
            </a:r>
            <a:r>
              <a:rPr lang="en-US" sz="1600" dirty="0" smtClean="0"/>
              <a:t> </a:t>
            </a:r>
            <a:r>
              <a:rPr lang="en-US" sz="1600" dirty="0"/>
              <a:t>for Mastery: Students need at least 3 exposures to embed </a:t>
            </a:r>
            <a:r>
              <a:rPr lang="en-US" sz="1600" dirty="0" smtClean="0"/>
              <a:t>learning</a:t>
            </a:r>
            <a:endParaRPr lang="en-US" sz="1600" dirty="0"/>
          </a:p>
        </p:txBody>
      </p:sp>
    </p:spTree>
    <p:extLst>
      <p:ext uri="{BB962C8B-B14F-4D97-AF65-F5344CB8AC3E}">
        <p14:creationId xmlns:p14="http://schemas.microsoft.com/office/powerpoint/2010/main" val="20029865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6. Adjust the teaching accordingly</a:t>
            </a:r>
            <a:endParaRPr lang="en-US" sz="3200" dirty="0"/>
          </a:p>
        </p:txBody>
      </p:sp>
      <p:sp>
        <p:nvSpPr>
          <p:cNvPr id="3" name="Content Placeholder 2"/>
          <p:cNvSpPr>
            <a:spLocks noGrp="1"/>
          </p:cNvSpPr>
          <p:nvPr>
            <p:ph sz="half" idx="1"/>
          </p:nvPr>
        </p:nvSpPr>
        <p:spPr>
          <a:xfrm>
            <a:off x="457199" y="1259580"/>
            <a:ext cx="5097603" cy="4866583"/>
          </a:xfrm>
        </p:spPr>
        <p:txBody>
          <a:bodyPr>
            <a:noAutofit/>
          </a:bodyPr>
          <a:lstStyle/>
          <a:p>
            <a:r>
              <a:rPr lang="en-US" sz="1600" dirty="0" smtClean="0"/>
              <a:t>Ask a large number of questions at the right level and check the responses of all students to check for understanding</a:t>
            </a:r>
          </a:p>
          <a:p>
            <a:r>
              <a:rPr lang="en-US" sz="1600" dirty="0" smtClean="0"/>
              <a:t>Good questions require students to process, explain and rehearse the material</a:t>
            </a:r>
            <a:endParaRPr lang="en-US" sz="1600" dirty="0" smtClean="0"/>
          </a:p>
          <a:p>
            <a:r>
              <a:rPr lang="en-US" sz="1600" dirty="0" smtClean="0"/>
              <a:t>Use </a:t>
            </a:r>
            <a:r>
              <a:rPr lang="en-US" sz="1600" dirty="0" smtClean="0"/>
              <a:t>probing, challenging and extending questions to progress check in the lesson.  See </a:t>
            </a:r>
            <a:r>
              <a:rPr lang="en-US" sz="1600" dirty="0" smtClean="0">
                <a:hlinkClick r:id="rId2"/>
              </a:rPr>
              <a:t>@</a:t>
            </a:r>
            <a:r>
              <a:rPr lang="en-US" sz="1600" dirty="0" err="1" smtClean="0">
                <a:hlinkClick r:id="rId2"/>
              </a:rPr>
              <a:t>huntingenglish</a:t>
            </a:r>
            <a:endParaRPr lang="en-US" sz="1600" dirty="0" smtClean="0"/>
          </a:p>
          <a:p>
            <a:r>
              <a:rPr lang="en-US" sz="1600" dirty="0" smtClean="0"/>
              <a:t>Give students time to respond</a:t>
            </a:r>
          </a:p>
          <a:p>
            <a:r>
              <a:rPr lang="en-US" sz="1600" dirty="0" smtClean="0"/>
              <a:t>Use </a:t>
            </a:r>
            <a:r>
              <a:rPr lang="en-US" sz="1600" dirty="0" smtClean="0"/>
              <a:t>high-pace questioning to check for understanding and rapidly correct misconceptions.  See </a:t>
            </a:r>
            <a:r>
              <a:rPr lang="en-US" sz="1600" dirty="0" smtClean="0">
                <a:hlinkClick r:id="rId3"/>
              </a:rPr>
              <a:t>@Pragmatic Education</a:t>
            </a:r>
            <a:endParaRPr lang="en-US" sz="1600" dirty="0" smtClean="0"/>
          </a:p>
          <a:p>
            <a:r>
              <a:rPr lang="en-US" sz="1600" dirty="0" smtClean="0"/>
              <a:t>Consider use of multiple choice </a:t>
            </a:r>
            <a:r>
              <a:rPr lang="en-US" sz="1600" dirty="0" smtClean="0"/>
              <a:t>hinge questions </a:t>
            </a:r>
            <a:r>
              <a:rPr lang="en-US" sz="1600" dirty="0" smtClean="0"/>
              <a:t>to test for understanding see </a:t>
            </a:r>
            <a:r>
              <a:rPr lang="en-US" sz="1600" dirty="0" smtClean="0">
                <a:hlinkClick r:id="rId4"/>
              </a:rPr>
              <a:t>@Pragmatic Education</a:t>
            </a:r>
            <a:endParaRPr lang="en-US" sz="1600" dirty="0" smtClean="0"/>
          </a:p>
          <a:p>
            <a:r>
              <a:rPr lang="en-US" sz="1600" dirty="0" smtClean="0"/>
              <a:t>Use a struggle plenary to find out what students don’t know.  See </a:t>
            </a:r>
            <a:r>
              <a:rPr lang="en-US" sz="1600" dirty="0" smtClean="0">
                <a:hlinkClick r:id="rId5"/>
              </a:rPr>
              <a:t>@</a:t>
            </a:r>
            <a:r>
              <a:rPr lang="en-US" sz="1600" dirty="0" smtClean="0">
                <a:hlinkClick r:id="rId5"/>
              </a:rPr>
              <a:t>classteaching</a:t>
            </a:r>
            <a:endParaRPr lang="en-US" sz="1600" dirty="0"/>
          </a:p>
        </p:txBody>
      </p:sp>
      <p:pic>
        <p:nvPicPr>
          <p:cNvPr id="5" name="Content Placeholder 4"/>
          <p:cNvPicPr>
            <a:picLocks noGrp="1" noChangeAspect="1"/>
          </p:cNvPicPr>
          <p:nvPr>
            <p:ph sz="half" idx="2"/>
          </p:nvPr>
        </p:nvPicPr>
        <p:blipFill>
          <a:blip r:embed="rId6"/>
          <a:srcRect l="27727" r="27727"/>
          <a:stretch>
            <a:fillRect/>
          </a:stretch>
        </p:blipFill>
        <p:spPr>
          <a:xfrm>
            <a:off x="5961753" y="1213626"/>
            <a:ext cx="2725047" cy="2653754"/>
          </a:xfrm>
        </p:spPr>
      </p:pic>
      <p:sp>
        <p:nvSpPr>
          <p:cNvPr id="4" name="TextBox 3"/>
          <p:cNvSpPr txBox="1"/>
          <p:nvPr/>
        </p:nvSpPr>
        <p:spPr>
          <a:xfrm>
            <a:off x="5554803" y="3962530"/>
            <a:ext cx="3589198" cy="2554545"/>
          </a:xfrm>
          <a:prstGeom prst="rect">
            <a:avLst/>
          </a:prstGeom>
          <a:noFill/>
        </p:spPr>
        <p:txBody>
          <a:bodyPr wrap="square" rtlCol="0">
            <a:spAutoFit/>
          </a:bodyPr>
          <a:lstStyle/>
          <a:p>
            <a:r>
              <a:rPr lang="en-US" sz="1600" dirty="0"/>
              <a:t>One of the most common areas of improvement </a:t>
            </a:r>
            <a:r>
              <a:rPr lang="en-US" sz="1600" dirty="0" smtClean="0"/>
              <a:t>is </a:t>
            </a:r>
            <a:r>
              <a:rPr lang="en-US" sz="1600" dirty="0"/>
              <a:t>making sure that the pitch is right “</a:t>
            </a:r>
            <a:r>
              <a:rPr lang="en-US" sz="1600" i="1" dirty="0"/>
              <a:t>through the careful use of questions, both written and oral. The critical thing here is checking for understanding as a way of consolidating learning before moving on...Expanding the range and quality of questions used by teachers and students would really nail this</a:t>
            </a:r>
            <a:r>
              <a:rPr lang="en-US" sz="1600" dirty="0"/>
              <a:t>.” Mary Myatt </a:t>
            </a:r>
          </a:p>
        </p:txBody>
      </p:sp>
    </p:spTree>
    <p:extLst>
      <p:ext uri="{BB962C8B-B14F-4D97-AF65-F5344CB8AC3E}">
        <p14:creationId xmlns:p14="http://schemas.microsoft.com/office/powerpoint/2010/main" val="25590999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7. Extend the learning above and around</a:t>
            </a:r>
            <a:endParaRPr lang="en-US" sz="3200" dirty="0"/>
          </a:p>
        </p:txBody>
      </p:sp>
      <p:sp>
        <p:nvSpPr>
          <p:cNvPr id="3" name="Content Placeholder 2"/>
          <p:cNvSpPr>
            <a:spLocks noGrp="1"/>
          </p:cNvSpPr>
          <p:nvPr>
            <p:ph sz="half" idx="1"/>
          </p:nvPr>
        </p:nvSpPr>
        <p:spPr>
          <a:xfrm>
            <a:off x="457199" y="1600200"/>
            <a:ext cx="4942729" cy="4525963"/>
          </a:xfrm>
        </p:spPr>
        <p:txBody>
          <a:bodyPr>
            <a:noAutofit/>
          </a:bodyPr>
          <a:lstStyle/>
          <a:p>
            <a:r>
              <a:rPr lang="en-US" sz="1600" dirty="0" smtClean="0"/>
              <a:t>Ensure that extended abstract thinking is embedded into the learning plan.  See S&amp;C Lesson Plan  </a:t>
            </a:r>
            <a:r>
              <a:rPr lang="en-US" sz="1600" dirty="0" smtClean="0">
                <a:hlinkClick r:id="rId2"/>
              </a:rPr>
              <a:t>@lovelearningideas </a:t>
            </a:r>
            <a:endParaRPr lang="en-US" sz="1600" dirty="0" smtClean="0"/>
          </a:p>
          <a:p>
            <a:r>
              <a:rPr lang="en-US" sz="1600" dirty="0" smtClean="0"/>
              <a:t>Ensure that there are opportunities to ‘take the lid off’ the learning </a:t>
            </a:r>
            <a:r>
              <a:rPr lang="en-US" sz="1600" dirty="0" smtClean="0">
                <a:hlinkClick r:id="rId3"/>
              </a:rPr>
              <a:t>@headguruteacher</a:t>
            </a:r>
            <a:endParaRPr lang="en-US" sz="1600" dirty="0" smtClean="0"/>
          </a:p>
          <a:p>
            <a:r>
              <a:rPr lang="en-US" sz="1600" dirty="0" smtClean="0"/>
              <a:t>Use synoptic tasks</a:t>
            </a:r>
          </a:p>
          <a:p>
            <a:r>
              <a:rPr lang="en-US" sz="1600" dirty="0" smtClean="0"/>
              <a:t>Use homework effectively:</a:t>
            </a:r>
          </a:p>
          <a:p>
            <a:pPr marL="0" indent="0">
              <a:buNone/>
            </a:pPr>
            <a:r>
              <a:rPr lang="en-US" sz="1600" dirty="0" smtClean="0"/>
              <a:t>1. To consolidate the learning through practice</a:t>
            </a:r>
          </a:p>
          <a:p>
            <a:pPr marL="0" indent="0">
              <a:buNone/>
            </a:pPr>
            <a:r>
              <a:rPr lang="en-US" sz="1600" dirty="0" smtClean="0"/>
              <a:t>2. To master the learning</a:t>
            </a:r>
          </a:p>
          <a:p>
            <a:pPr marL="0" indent="0">
              <a:buNone/>
            </a:pPr>
            <a:r>
              <a:rPr lang="en-US" sz="1600" dirty="0" smtClean="0"/>
              <a:t>3. To embed the learning through 3 spaced attempts</a:t>
            </a:r>
          </a:p>
          <a:p>
            <a:pPr marL="0" indent="0">
              <a:buNone/>
            </a:pPr>
            <a:r>
              <a:rPr lang="en-US" sz="1600" dirty="0" smtClean="0"/>
              <a:t>4. To extend the learning (SOLO relational)</a:t>
            </a:r>
          </a:p>
          <a:p>
            <a:pPr marL="0" indent="0">
              <a:buNone/>
            </a:pPr>
            <a:r>
              <a:rPr lang="en-US" sz="1600" dirty="0" smtClean="0"/>
              <a:t>5. To connect the learning out of context (SOLO extended abstract)</a:t>
            </a:r>
          </a:p>
          <a:p>
            <a:pPr marL="0" indent="0">
              <a:buNone/>
            </a:pPr>
            <a:r>
              <a:rPr lang="en-US" sz="1600" dirty="0" smtClean="0"/>
              <a:t>6. To PREP for or pre-learn a new topic</a:t>
            </a:r>
            <a:endParaRPr lang="en-US" sz="1600" dirty="0"/>
          </a:p>
        </p:txBody>
      </p:sp>
      <p:pic>
        <p:nvPicPr>
          <p:cNvPr id="5" name="Content Placeholder 4"/>
          <p:cNvPicPr>
            <a:picLocks noGrp="1" noChangeAspect="1"/>
          </p:cNvPicPr>
          <p:nvPr>
            <p:ph sz="half" idx="2"/>
          </p:nvPr>
        </p:nvPicPr>
        <p:blipFill>
          <a:blip r:embed="rId4"/>
          <a:srcRect l="24864" r="24864"/>
          <a:stretch>
            <a:fillRect/>
          </a:stretch>
        </p:blipFill>
        <p:spPr>
          <a:xfrm>
            <a:off x="5523828" y="1600200"/>
            <a:ext cx="3162972" cy="4525963"/>
          </a:xfrm>
        </p:spPr>
      </p:pic>
    </p:spTree>
    <p:extLst>
      <p:ext uri="{BB962C8B-B14F-4D97-AF65-F5344CB8AC3E}">
        <p14:creationId xmlns:p14="http://schemas.microsoft.com/office/powerpoint/2010/main" val="4282736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8. Retrieve the learning regularly</a:t>
            </a:r>
            <a:endParaRPr lang="en-US" sz="3200" dirty="0"/>
          </a:p>
        </p:txBody>
      </p:sp>
      <p:sp>
        <p:nvSpPr>
          <p:cNvPr id="3" name="Content Placeholder 2"/>
          <p:cNvSpPr>
            <a:spLocks noGrp="1"/>
          </p:cNvSpPr>
          <p:nvPr>
            <p:ph sz="half" idx="1"/>
          </p:nvPr>
        </p:nvSpPr>
        <p:spPr/>
        <p:txBody>
          <a:bodyPr>
            <a:normAutofit lnSpcReduction="10000"/>
          </a:bodyPr>
          <a:lstStyle/>
          <a:p>
            <a:pPr marL="0" indent="0">
              <a:buNone/>
            </a:pPr>
            <a:r>
              <a:rPr lang="en-US" sz="1600" b="1" dirty="0" smtClean="0"/>
              <a:t>If </a:t>
            </a:r>
            <a:r>
              <a:rPr lang="en-US" sz="1600" b="1" dirty="0"/>
              <a:t>nothing has been retained in long-term memory, nothing has been </a:t>
            </a:r>
            <a:r>
              <a:rPr lang="en-US" sz="1600" b="1" dirty="0" smtClean="0"/>
              <a:t>learned</a:t>
            </a:r>
            <a:endParaRPr lang="en-US" sz="1600" dirty="0" smtClean="0"/>
          </a:p>
          <a:p>
            <a:r>
              <a:rPr lang="en-US" sz="1600" dirty="0" smtClean="0"/>
              <a:t>Connect up learning clearly</a:t>
            </a:r>
          </a:p>
          <a:p>
            <a:r>
              <a:rPr lang="en-US" sz="1600" dirty="0" smtClean="0"/>
              <a:t>Focus learning activities on </a:t>
            </a:r>
            <a:r>
              <a:rPr lang="en-US" sz="1600" dirty="0" smtClean="0"/>
              <a:t>meaning</a:t>
            </a:r>
          </a:p>
          <a:p>
            <a:r>
              <a:rPr lang="en-US" sz="1600" dirty="0" smtClean="0"/>
              <a:t>Vary the conditions of practice rather than keeping them constant and predictable</a:t>
            </a:r>
            <a:endParaRPr lang="en-US" sz="1600" dirty="0" smtClean="0"/>
          </a:p>
          <a:p>
            <a:r>
              <a:rPr lang="en-US" sz="1600" dirty="0" smtClean="0"/>
              <a:t>Use regular low-stake testing </a:t>
            </a:r>
          </a:p>
          <a:p>
            <a:r>
              <a:rPr lang="en-US" sz="1600" dirty="0" smtClean="0"/>
              <a:t>Distribute practice of a learning activity over time (with 3 hits)</a:t>
            </a:r>
          </a:p>
          <a:p>
            <a:r>
              <a:rPr lang="en-US" sz="1600" dirty="0" smtClean="0"/>
              <a:t>Interleave different learning and intermix content</a:t>
            </a:r>
          </a:p>
          <a:p>
            <a:r>
              <a:rPr lang="en-US" sz="1600" dirty="0" smtClean="0"/>
              <a:t>Introduce elaborative interrogation and self-explanation activities</a:t>
            </a:r>
          </a:p>
          <a:p>
            <a:r>
              <a:rPr lang="en-US" sz="1600" dirty="0" smtClean="0"/>
              <a:t>Use recall starters and plenaries</a:t>
            </a:r>
          </a:p>
          <a:p>
            <a:endParaRPr lang="en-US" sz="1600" dirty="0"/>
          </a:p>
          <a:p>
            <a:pPr marL="0" indent="0">
              <a:buNone/>
            </a:pPr>
            <a:r>
              <a:rPr lang="en-US" sz="1600" dirty="0" smtClean="0">
                <a:solidFill>
                  <a:srgbClr val="000000"/>
                </a:solidFill>
              </a:rPr>
              <a:t>For more ideas see Strategies to Improve Memory </a:t>
            </a:r>
            <a:r>
              <a:rPr lang="en-US" sz="1600" dirty="0" smtClean="0">
                <a:solidFill>
                  <a:srgbClr val="000000"/>
                </a:solidFill>
                <a:hlinkClick r:id="rId2"/>
              </a:rPr>
              <a:t>@</a:t>
            </a:r>
            <a:r>
              <a:rPr lang="en-US" sz="1600" dirty="0" err="1" smtClean="0">
                <a:solidFill>
                  <a:srgbClr val="000000"/>
                </a:solidFill>
                <a:hlinkClick r:id="rId2"/>
              </a:rPr>
              <a:t>lovelearningideas</a:t>
            </a:r>
            <a:endParaRPr lang="en-US" sz="1600" dirty="0" smtClean="0">
              <a:solidFill>
                <a:srgbClr val="000000"/>
              </a:solidFill>
            </a:endParaRPr>
          </a:p>
          <a:p>
            <a:pPr marL="0" indent="0">
              <a:buNone/>
            </a:pPr>
            <a:endParaRPr lang="en-US"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35060273"/>
              </p:ext>
            </p:extLst>
          </p:nvPr>
        </p:nvGraphicFramePr>
        <p:xfrm>
          <a:off x="4648200" y="1600200"/>
          <a:ext cx="4038600" cy="3992879"/>
        </p:xfrm>
        <a:graphic>
          <a:graphicData uri="http://schemas.openxmlformats.org/drawingml/2006/table">
            <a:tbl>
              <a:tblPr firstRow="1" bandRow="1">
                <a:tableStyleId>{5C22544A-7EE6-4342-B048-85BDC9FD1C3A}</a:tableStyleId>
              </a:tblPr>
              <a:tblGrid>
                <a:gridCol w="2019300"/>
                <a:gridCol w="2019300"/>
              </a:tblGrid>
              <a:tr h="370840">
                <a:tc gridSpan="2">
                  <a:txBody>
                    <a:bodyPr/>
                    <a:lstStyle/>
                    <a:p>
                      <a:pPr algn="ctr"/>
                      <a:r>
                        <a:rPr lang="en-US" dirty="0" smtClean="0"/>
                        <a:t>How can we improve how much students’ remember?</a:t>
                      </a:r>
                      <a:endParaRPr lang="en-US" dirty="0"/>
                    </a:p>
                  </a:txBody>
                  <a:tcPr>
                    <a:solidFill>
                      <a:srgbClr val="F79646"/>
                    </a:solidFill>
                  </a:tcPr>
                </a:tc>
                <a:tc hMerge="1">
                  <a:txBody>
                    <a:bodyPr/>
                    <a:lstStyle/>
                    <a:p>
                      <a:endParaRPr lang="en-US" dirty="0"/>
                    </a:p>
                  </a:txBody>
                  <a:tcPr/>
                </a:tc>
              </a:tr>
              <a:tr h="370840">
                <a:tc>
                  <a:txBody>
                    <a:bodyPr/>
                    <a:lstStyle/>
                    <a:p>
                      <a:pPr algn="ctr"/>
                      <a:r>
                        <a:rPr lang="en-US" sz="1400" b="1" dirty="0" smtClean="0"/>
                        <a:t>Reduce the overload</a:t>
                      </a:r>
                      <a:r>
                        <a:rPr lang="en-US" sz="1400" b="1" baseline="0" dirty="0" smtClean="0"/>
                        <a:t> of working memory</a:t>
                      </a:r>
                      <a:endParaRPr lang="en-US" sz="1400" b="1" dirty="0"/>
                    </a:p>
                  </a:txBody>
                  <a:tcPr>
                    <a:solidFill>
                      <a:srgbClr val="F79646"/>
                    </a:solidFill>
                  </a:tcPr>
                </a:tc>
                <a:tc>
                  <a:txBody>
                    <a:bodyPr/>
                    <a:lstStyle/>
                    <a:p>
                      <a:pPr algn="ctr"/>
                      <a:r>
                        <a:rPr lang="en-US" sz="1400" b="1" dirty="0" smtClean="0"/>
                        <a:t>Revisit</a:t>
                      </a:r>
                      <a:r>
                        <a:rPr lang="en-US" sz="1400" b="1" baseline="0" dirty="0" smtClean="0"/>
                        <a:t> for retention in long term memory</a:t>
                      </a:r>
                      <a:endParaRPr lang="en-US" sz="1400" b="1" dirty="0"/>
                    </a:p>
                  </a:txBody>
                  <a:tcPr>
                    <a:solidFill>
                      <a:srgbClr val="F79646"/>
                    </a:solidFill>
                  </a:tcPr>
                </a:tc>
              </a:tr>
              <a:tr h="370840">
                <a:tc>
                  <a:txBody>
                    <a:bodyPr/>
                    <a:lstStyle/>
                    <a:p>
                      <a:r>
                        <a:rPr lang="en-US" sz="1400" dirty="0" smtClean="0"/>
                        <a:t>Chunking</a:t>
                      </a:r>
                    </a:p>
                    <a:p>
                      <a:r>
                        <a:rPr lang="en-US" sz="1400" dirty="0" smtClean="0"/>
                        <a:t>Anchor new content into prior knowledge</a:t>
                      </a:r>
                      <a:endParaRPr lang="en-US" sz="1400" dirty="0"/>
                    </a:p>
                  </a:txBody>
                  <a:tcPr>
                    <a:solidFill>
                      <a:srgbClr val="F79646"/>
                    </a:solidFill>
                  </a:tcPr>
                </a:tc>
                <a:tc>
                  <a:txBody>
                    <a:bodyPr/>
                    <a:lstStyle/>
                    <a:p>
                      <a:r>
                        <a:rPr lang="en-US" sz="1400" dirty="0" smtClean="0"/>
                        <a:t>Spacing</a:t>
                      </a:r>
                    </a:p>
                    <a:p>
                      <a:r>
                        <a:rPr lang="en-US" sz="1400" dirty="0" smtClean="0"/>
                        <a:t>Distribute</a:t>
                      </a:r>
                      <a:r>
                        <a:rPr lang="en-US" sz="1400" baseline="0" dirty="0" smtClean="0"/>
                        <a:t> study of content across multiple sessions rather than massed learning</a:t>
                      </a:r>
                      <a:endParaRPr lang="en-US" sz="1400" dirty="0"/>
                    </a:p>
                  </a:txBody>
                  <a:tcPr>
                    <a:solidFill>
                      <a:srgbClr val="F79646"/>
                    </a:solidFill>
                  </a:tcPr>
                </a:tc>
              </a:tr>
              <a:tr h="370840">
                <a:tc>
                  <a:txBody>
                    <a:bodyPr/>
                    <a:lstStyle/>
                    <a:p>
                      <a:r>
                        <a:rPr lang="en-US" sz="1400" dirty="0" smtClean="0"/>
                        <a:t>Thinking</a:t>
                      </a:r>
                    </a:p>
                    <a:p>
                      <a:r>
                        <a:rPr lang="en-US" sz="1400" dirty="0" smtClean="0"/>
                        <a:t>Pupils remember what they think about</a:t>
                      </a:r>
                      <a:endParaRPr lang="en-US" sz="1400" dirty="0"/>
                    </a:p>
                  </a:txBody>
                  <a:tcPr>
                    <a:solidFill>
                      <a:srgbClr val="F79646"/>
                    </a:solidFill>
                  </a:tcPr>
                </a:tc>
                <a:tc>
                  <a:txBody>
                    <a:bodyPr/>
                    <a:lstStyle/>
                    <a:p>
                      <a:r>
                        <a:rPr lang="en-US" sz="1400" dirty="0" smtClean="0"/>
                        <a:t>Interleaving</a:t>
                      </a:r>
                    </a:p>
                    <a:p>
                      <a:r>
                        <a:rPr lang="en-US" sz="1400" dirty="0" smtClean="0"/>
                        <a:t>Weave topics together rather</a:t>
                      </a:r>
                      <a:r>
                        <a:rPr lang="en-US" sz="1400" baseline="0" dirty="0" smtClean="0"/>
                        <a:t> than blocking them</a:t>
                      </a:r>
                      <a:endParaRPr lang="en-US" sz="1400" dirty="0"/>
                    </a:p>
                  </a:txBody>
                  <a:tcPr>
                    <a:solidFill>
                      <a:srgbClr val="F79646"/>
                    </a:solidFill>
                  </a:tcPr>
                </a:tc>
              </a:tr>
              <a:tr h="370840">
                <a:tc>
                  <a:txBody>
                    <a:bodyPr/>
                    <a:lstStyle/>
                    <a:p>
                      <a:r>
                        <a:rPr lang="en-US" sz="1400" dirty="0" smtClean="0"/>
                        <a:t>Encoding</a:t>
                      </a:r>
                    </a:p>
                    <a:p>
                      <a:r>
                        <a:rPr lang="en-US" sz="1400" dirty="0" err="1" smtClean="0"/>
                        <a:t>Organise</a:t>
                      </a:r>
                      <a:r>
                        <a:rPr lang="en-US" sz="1400" baseline="0" dirty="0" smtClean="0"/>
                        <a:t> content with memory cues</a:t>
                      </a:r>
                      <a:endParaRPr lang="en-US" sz="1400" dirty="0"/>
                    </a:p>
                  </a:txBody>
                  <a:tcPr>
                    <a:solidFill>
                      <a:srgbClr val="F79646"/>
                    </a:solidFill>
                  </a:tcPr>
                </a:tc>
                <a:tc>
                  <a:txBody>
                    <a:bodyPr/>
                    <a:lstStyle/>
                    <a:p>
                      <a:r>
                        <a:rPr lang="en-US" sz="1400" dirty="0" smtClean="0"/>
                        <a:t>Retrieving</a:t>
                      </a:r>
                    </a:p>
                    <a:p>
                      <a:r>
                        <a:rPr lang="en-US" sz="1400" dirty="0" smtClean="0"/>
                        <a:t>Quiz</a:t>
                      </a:r>
                      <a:r>
                        <a:rPr lang="en-US" sz="1400" baseline="0" dirty="0" smtClean="0"/>
                        <a:t> pupils regularly</a:t>
                      </a:r>
                      <a:endParaRPr lang="en-US" sz="1400" dirty="0"/>
                    </a:p>
                  </a:txBody>
                  <a:tcPr>
                    <a:solidFill>
                      <a:srgbClr val="F79646"/>
                    </a:solidFill>
                  </a:tcPr>
                </a:tc>
              </a:tr>
            </a:tbl>
          </a:graphicData>
        </a:graphic>
      </p:graphicFrame>
      <p:sp>
        <p:nvSpPr>
          <p:cNvPr id="6" name="TextBox 5"/>
          <p:cNvSpPr txBox="1"/>
          <p:nvPr/>
        </p:nvSpPr>
        <p:spPr>
          <a:xfrm>
            <a:off x="4945633" y="5864275"/>
            <a:ext cx="3283322" cy="338554"/>
          </a:xfrm>
          <a:prstGeom prst="rect">
            <a:avLst/>
          </a:prstGeom>
          <a:noFill/>
        </p:spPr>
        <p:txBody>
          <a:bodyPr wrap="square" rtlCol="0">
            <a:spAutoFit/>
          </a:bodyPr>
          <a:lstStyle/>
          <a:p>
            <a:r>
              <a:rPr lang="en-US" sz="1600" dirty="0" smtClean="0"/>
              <a:t>From @Pragmatic Education</a:t>
            </a:r>
            <a:endParaRPr lang="en-US" sz="1600" dirty="0"/>
          </a:p>
        </p:txBody>
      </p:sp>
    </p:spTree>
    <p:extLst>
      <p:ext uri="{BB962C8B-B14F-4D97-AF65-F5344CB8AC3E}">
        <p14:creationId xmlns:p14="http://schemas.microsoft.com/office/powerpoint/2010/main" val="19968832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TotalTime>
  <Words>1688</Words>
  <Application>Microsoft Macintosh PowerPoint</Application>
  <PresentationFormat>On-screen Show (4:3)</PresentationFormat>
  <Paragraphs>183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Lesson Ingredients for Learning</vt:lpstr>
      <vt:lpstr>1. Prepare the right ingredients</vt:lpstr>
      <vt:lpstr>2. Specify what excellence will look like clearly</vt:lpstr>
      <vt:lpstr>3. Connect the new learning appropriately</vt:lpstr>
      <vt:lpstr>4. Transmit Understanding Memorably</vt:lpstr>
      <vt:lpstr>5. Practise the learning repeatedly for mastery </vt:lpstr>
      <vt:lpstr>6. Adjust the teaching accordingly</vt:lpstr>
      <vt:lpstr>7. Extend the learning above and around</vt:lpstr>
      <vt:lpstr>8. Retrieve the learning regularly</vt:lpstr>
      <vt:lpstr>9. Use marking as planning sensibly</vt:lpstr>
      <vt:lpstr>Good feedback is matched to the task and involves more work for the student than the teacher</vt:lpstr>
      <vt:lpstr>10. Avoid the myths intelligently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Powley</dc:creator>
  <cp:lastModifiedBy>Ruth Powley</cp:lastModifiedBy>
  <cp:revision>53</cp:revision>
  <dcterms:created xsi:type="dcterms:W3CDTF">2014-10-10T08:39:51Z</dcterms:created>
  <dcterms:modified xsi:type="dcterms:W3CDTF">2014-10-31T12:59:41Z</dcterms:modified>
</cp:coreProperties>
</file>