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4" r:id="rId4"/>
    <p:sldId id="260" r:id="rId5"/>
    <p:sldId id="265" r:id="rId6"/>
    <p:sldId id="266" r:id="rId7"/>
    <p:sldId id="267" r:id="rId8"/>
    <p:sldId id="261" r:id="rId9"/>
    <p:sldId id="262" r:id="rId10"/>
    <p:sldId id="269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2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5F19-6076-8C4B-8D82-048BE5F5990E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2F82-A54C-7140-B782-EC523F92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4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5F19-6076-8C4B-8D82-048BE5F5990E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2F82-A54C-7140-B782-EC523F92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5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5F19-6076-8C4B-8D82-048BE5F5990E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2F82-A54C-7140-B782-EC523F92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1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5F19-6076-8C4B-8D82-048BE5F5990E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2F82-A54C-7140-B782-EC523F92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3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5F19-6076-8C4B-8D82-048BE5F5990E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2F82-A54C-7140-B782-EC523F92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2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5F19-6076-8C4B-8D82-048BE5F5990E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2F82-A54C-7140-B782-EC523F92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0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5F19-6076-8C4B-8D82-048BE5F5990E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2F82-A54C-7140-B782-EC523F92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2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5F19-6076-8C4B-8D82-048BE5F5990E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2F82-A54C-7140-B782-EC523F92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3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5F19-6076-8C4B-8D82-048BE5F5990E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2F82-A54C-7140-B782-EC523F92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5F19-6076-8C4B-8D82-048BE5F5990E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2F82-A54C-7140-B782-EC523F92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8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5F19-6076-8C4B-8D82-048BE5F5990E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2F82-A54C-7140-B782-EC523F92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65F19-6076-8C4B-8D82-048BE5F5990E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2F82-A54C-7140-B782-EC523F92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07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Failing to Succeed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4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875" y="317513"/>
            <a:ext cx="4693658" cy="62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1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458029"/>
            <a:ext cx="7772400" cy="39360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9570" y="333765"/>
            <a:ext cx="7772400" cy="15001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James Dyson can do it 5167 times, so can you...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157010"/>
            <a:ext cx="7239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Unless you are prepared to fail, you won’t succeed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99935"/>
            <a:ext cx="3033791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dirty="0" smtClean="0"/>
              <a:t>Carol </a:t>
            </a:r>
            <a:r>
              <a:rPr lang="en-GB" sz="1800" dirty="0" err="1" smtClean="0"/>
              <a:t>Dweck</a:t>
            </a:r>
            <a:r>
              <a:rPr lang="en-GB" sz="1800" dirty="0" smtClean="0"/>
              <a:t> argues that in order to succeed</a:t>
            </a:r>
            <a:r>
              <a:rPr lang="en-GB" sz="1800" dirty="0"/>
              <a:t> </a:t>
            </a:r>
            <a:r>
              <a:rPr lang="en-GB" sz="1800" dirty="0" smtClean="0"/>
              <a:t>we need a ‘growth </a:t>
            </a:r>
            <a:r>
              <a:rPr lang="en-GB" sz="1800" dirty="0" err="1" smtClean="0"/>
              <a:t>mindset</a:t>
            </a:r>
            <a:r>
              <a:rPr lang="en-GB" sz="1800" dirty="0" smtClean="0"/>
              <a:t>’</a:t>
            </a:r>
            <a:endParaRPr lang="en-GB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8644882"/>
              </p:ext>
            </p:extLst>
          </p:nvPr>
        </p:nvGraphicFramePr>
        <p:xfrm>
          <a:off x="3429000" y="1623392"/>
          <a:ext cx="5257800" cy="4668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Fixed Mindset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Growth Mindset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My intelligence is fixed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Intelligence is expandable.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 With hard work I can become more intelligent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Hard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work won’t make me any cleverer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 can become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cleverer by working hard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 avoid difficulty, struggle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and failure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I recognise that difficulty, struggle and failure help me to learn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Learning is finite: I can ...  I can’t...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Learning is a continuum: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I am learning to... I can’t yet...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Likely to plateau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early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Reaches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higher levels of achievement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Desktop\AppData\Local\Microsoft\Windows\Temporary Internet Files\Content.IE5\5L2ONHCS\MP9004091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49207"/>
            <a:ext cx="2179067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41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Unless you’re prepared to struggle you won’t reach your potential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/>
              <a:t>“ [The] conditions </a:t>
            </a:r>
            <a:r>
              <a:rPr lang="en-US" sz="2000" i="1" dirty="0"/>
              <a:t>which induce the most errors during acquisition are often the very conditions that lead to the most learning.”</a:t>
            </a:r>
            <a:r>
              <a:rPr lang="en-US" sz="2000" dirty="0"/>
              <a:t> </a:t>
            </a:r>
            <a:r>
              <a:rPr lang="en-US" sz="2000" dirty="0" smtClean="0"/>
              <a:t>Robert Bjork </a:t>
            </a:r>
            <a:r>
              <a:rPr lang="en-US" sz="2000" dirty="0"/>
              <a:t>(2013)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261" r="142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469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Don’t cheat yourself with easiness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 smtClean="0">
                <a:solidFill>
                  <a:srgbClr val="FFFFFF"/>
                </a:solidFill>
              </a:rPr>
              <a:t>“It doesn’t help a student to tackle a difficult task if they succeed constantly on an easy one.” </a:t>
            </a:r>
            <a:r>
              <a:rPr lang="en-GB" sz="2000" dirty="0" smtClean="0">
                <a:solidFill>
                  <a:srgbClr val="FFFFFF"/>
                </a:solidFill>
              </a:rPr>
              <a:t>Carol </a:t>
            </a:r>
            <a:r>
              <a:rPr lang="en-GB" sz="2000" dirty="0" err="1" smtClean="0">
                <a:solidFill>
                  <a:srgbClr val="FFFFFF"/>
                </a:solidFill>
              </a:rPr>
              <a:t>Dweck</a:t>
            </a:r>
            <a:endParaRPr lang="en-GB" sz="2000" i="1" dirty="0">
              <a:solidFill>
                <a:srgbClr val="FFFFFF"/>
              </a:solidFill>
            </a:endParaRPr>
          </a:p>
        </p:txBody>
      </p:sp>
      <p:pic>
        <p:nvPicPr>
          <p:cNvPr id="6" name="Picture 2" descr="C:\Users\Desktop\AppData\Local\Microsoft\Windows\Temporary Internet Files\Content.IE5\2QPF6V9A\MP90044217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787" t="6557" r="7282" b="8197"/>
          <a:stretch>
            <a:fillRect/>
          </a:stretch>
        </p:blipFill>
        <p:spPr bwMode="auto">
          <a:xfrm>
            <a:off x="4800600" y="2053872"/>
            <a:ext cx="3480416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923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takes hard work to achieve real mastery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Purposeful practice of something makes you better at it.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 smtClean="0"/>
              <a:t>“</a:t>
            </a:r>
            <a:r>
              <a:rPr lang="en-US" sz="2000" i="1" dirty="0"/>
              <a:t>The key to success in any field is, to a large extent, a matter of practicing a specific task for a total of around 10,000 hours.” </a:t>
            </a:r>
            <a:r>
              <a:rPr lang="en-US" sz="2000" dirty="0" err="1"/>
              <a:t>Gladwell</a:t>
            </a:r>
            <a:r>
              <a:rPr lang="en-US" sz="2000" dirty="0"/>
              <a:t> (2008)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809" r="12809"/>
          <a:stretch>
            <a:fillRect/>
          </a:stretch>
        </p:blipFill>
        <p:spPr>
          <a:xfrm>
            <a:off x="4662946" y="1600201"/>
            <a:ext cx="4023853" cy="3589489"/>
          </a:xfrm>
        </p:spPr>
      </p:pic>
    </p:spTree>
    <p:extLst>
      <p:ext uri="{BB962C8B-B14F-4D97-AF65-F5344CB8AC3E}">
        <p14:creationId xmlns:p14="http://schemas.microsoft.com/office/powerpoint/2010/main" val="300519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greatest successes have been failures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Einstein did not read until he was 7</a:t>
            </a:r>
          </a:p>
          <a:p>
            <a:r>
              <a:rPr lang="en-US" sz="2000" dirty="0" smtClean="0"/>
              <a:t>Walt Disney was fired for lacking imagination</a:t>
            </a:r>
          </a:p>
          <a:p>
            <a:r>
              <a:rPr lang="en-US" sz="2000" dirty="0" smtClean="0"/>
              <a:t>The Beatles were rejected by 2 record companies</a:t>
            </a:r>
          </a:p>
          <a:p>
            <a:r>
              <a:rPr lang="en-US" sz="2000" dirty="0" smtClean="0"/>
              <a:t>Beethoven’s teacher described him as “hopeless”</a:t>
            </a:r>
          </a:p>
          <a:p>
            <a:r>
              <a:rPr lang="en-US" sz="2000" dirty="0" smtClean="0"/>
              <a:t>12 publishers rejected the first ‘Harry Potter’ book</a:t>
            </a:r>
          </a:p>
          <a:p>
            <a:r>
              <a:rPr lang="en-US" sz="2000" dirty="0" smtClean="0"/>
              <a:t>James </a:t>
            </a:r>
            <a:r>
              <a:rPr lang="en-US" sz="2000" dirty="0"/>
              <a:t>Dyson </a:t>
            </a:r>
            <a:r>
              <a:rPr lang="en-US" sz="2000" dirty="0" smtClean="0"/>
              <a:t>spent </a:t>
            </a:r>
            <a:r>
              <a:rPr lang="en-US" sz="2000" dirty="0"/>
              <a:t>15 years creating 5,126 versions </a:t>
            </a:r>
            <a:r>
              <a:rPr lang="en-US" sz="2000" dirty="0" smtClean="0"/>
              <a:t> of his vacuum cleaner that </a:t>
            </a:r>
            <a:r>
              <a:rPr lang="en-US" sz="2000" dirty="0"/>
              <a:t>failed before he made one that </a:t>
            </a:r>
            <a:r>
              <a:rPr lang="en-US" sz="2000" dirty="0" smtClean="0"/>
              <a:t>worked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48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Every lesson push for your failure line</a:t>
            </a:r>
            <a:endParaRPr lang="en-US" sz="2400" dirty="0"/>
          </a:p>
        </p:txBody>
      </p:sp>
      <p:pic>
        <p:nvPicPr>
          <p:cNvPr id="7" name="Content Placeholder 6" descr="Failure lin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r="28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078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Tips for success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If there’s no struggle you’re not stretching yourself</a:t>
            </a:r>
          </a:p>
          <a:p>
            <a:r>
              <a:rPr lang="en-GB" sz="2000" dirty="0" smtClean="0"/>
              <a:t>If you’re not making mistakes you’re not stretching yourself</a:t>
            </a:r>
          </a:p>
          <a:p>
            <a:r>
              <a:rPr lang="en-GB" sz="2000" dirty="0" smtClean="0"/>
              <a:t>Never say “I don’t know”</a:t>
            </a:r>
          </a:p>
          <a:p>
            <a:r>
              <a:rPr lang="en-GB" sz="2000" dirty="0" smtClean="0"/>
              <a:t>Use modal language to take chances:</a:t>
            </a:r>
          </a:p>
          <a:p>
            <a:pPr>
              <a:buNone/>
            </a:pPr>
            <a:r>
              <a:rPr lang="en-GB" sz="2000" dirty="0" smtClean="0"/>
              <a:t>Might, could, perhaps, if, possibly, arguably</a:t>
            </a:r>
            <a:endParaRPr lang="en-GB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384" r="5384"/>
          <a:stretch>
            <a:fillRect/>
          </a:stretch>
        </p:blipFill>
        <p:spPr>
          <a:xfrm>
            <a:off x="4648200" y="1906688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85942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‘Unstick’ yourself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Use your brain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Use your folder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Ask a friend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Look it up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6" name="Picture 2" descr="C:\Users\Desktop\AppData\Local\Microsoft\Windows\Temporary Internet Files\Content.IE5\ATBQ4ZCK\MP90040060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5184" b="5184"/>
          <a:stretch>
            <a:fillRect/>
          </a:stretch>
        </p:blipFill>
        <p:spPr bwMode="auto">
          <a:xfrm>
            <a:off x="4308824" y="1260790"/>
            <a:ext cx="4038600" cy="4525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25151" y="5926108"/>
            <a:ext cx="370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Don’t be spoon-fed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443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389</Words>
  <Application>Microsoft Macintosh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Failing to Succeed</vt:lpstr>
      <vt:lpstr>Unless you are prepared to fail, you won’t succeed</vt:lpstr>
      <vt:lpstr>Unless you’re prepared to struggle you won’t reach your potential </vt:lpstr>
      <vt:lpstr>Don’t cheat yourself with easiness</vt:lpstr>
      <vt:lpstr>It takes hard work to achieve real mastery</vt:lpstr>
      <vt:lpstr>The greatest successes have been failures</vt:lpstr>
      <vt:lpstr>Every lesson push for your failure line</vt:lpstr>
      <vt:lpstr>Tips for success</vt:lpstr>
      <vt:lpstr>‘Unstick’ yourself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Failing to Succeed</dc:title>
  <dc:creator>Ruth Powley</dc:creator>
  <cp:lastModifiedBy>Ruth Powley</cp:lastModifiedBy>
  <cp:revision>7</cp:revision>
  <dcterms:created xsi:type="dcterms:W3CDTF">2014-10-11T15:19:35Z</dcterms:created>
  <dcterms:modified xsi:type="dcterms:W3CDTF">2014-10-15T06:37:39Z</dcterms:modified>
</cp:coreProperties>
</file>